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0" r:id="rId3"/>
    <p:sldId id="301" r:id="rId4"/>
    <p:sldId id="297" r:id="rId5"/>
    <p:sldId id="299" r:id="rId6"/>
    <p:sldId id="302" r:id="rId7"/>
    <p:sldId id="431" r:id="rId8"/>
    <p:sldId id="436" r:id="rId9"/>
    <p:sldId id="303" r:id="rId10"/>
    <p:sldId id="433" r:id="rId11"/>
    <p:sldId id="355" r:id="rId12"/>
    <p:sldId id="440" r:id="rId13"/>
    <p:sldId id="442" r:id="rId14"/>
    <p:sldId id="443" r:id="rId15"/>
    <p:sldId id="304" r:id="rId16"/>
    <p:sldId id="305" r:id="rId17"/>
    <p:sldId id="306" r:id="rId18"/>
    <p:sldId id="444" r:id="rId19"/>
    <p:sldId id="257" r:id="rId20"/>
    <p:sldId id="439" r:id="rId21"/>
    <p:sldId id="448" r:id="rId22"/>
    <p:sldId id="432" r:id="rId23"/>
    <p:sldId id="437" r:id="rId24"/>
    <p:sldId id="438" r:id="rId25"/>
    <p:sldId id="279" r:id="rId26"/>
    <p:sldId id="282" r:id="rId27"/>
    <p:sldId id="434" r:id="rId28"/>
    <p:sldId id="447" r:id="rId29"/>
    <p:sldId id="441" r:id="rId30"/>
    <p:sldId id="445" r:id="rId31"/>
    <p:sldId id="430" r:id="rId32"/>
    <p:sldId id="446" r:id="rId3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otr Sikora" initials="PS" lastIdx="1" clrIdx="0">
    <p:extLst>
      <p:ext uri="{19B8F6BF-5375-455C-9EA6-DF929625EA0E}">
        <p15:presenceInfo xmlns:p15="http://schemas.microsoft.com/office/powerpoint/2012/main" userId="ab28136670b626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0T17:51:20.279"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8" name="Symbol zastępczy daty 27"/>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17" name="Symbol zastępczy stopki 16"/>
          <p:cNvSpPr>
            <a:spLocks noGrp="1"/>
          </p:cNvSpPr>
          <p:nvPr>
            <p:ph type="ftr" sz="quarter" idx="11"/>
          </p:nvPr>
        </p:nvSpPr>
        <p:spPr/>
        <p:txBody>
          <a:bodyPr/>
          <a:lstStyle/>
          <a:p>
            <a:endParaRPr lang="pl-PL" dirty="0"/>
          </a:p>
        </p:txBody>
      </p:sp>
      <p:sp>
        <p:nvSpPr>
          <p:cNvPr id="29" name="Symbol zastępczy numeru slajdu 28"/>
          <p:cNvSpPr>
            <a:spLocks noGrp="1"/>
          </p:cNvSpPr>
          <p:nvPr>
            <p:ph type="sldNum" sz="quarter" idx="12"/>
          </p:nvPr>
        </p:nvSpPr>
        <p:spPr/>
        <p:txBody>
          <a:bodyPr/>
          <a:lstStyle/>
          <a:p>
            <a:fld id="{267E56F3-D118-43A5-A8B6-16C3646ADFCC}" type="slidenum">
              <a:rPr lang="pl-PL" smtClean="0"/>
              <a:pPr/>
              <a:t>‹#›</a:t>
            </a:fld>
            <a:endParaRPr lang="pl-PL" dirty="0"/>
          </a:p>
        </p:txBody>
      </p:sp>
      <p:sp>
        <p:nvSpPr>
          <p:cNvPr id="32" name="Prostokąt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Prostokąt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Prostokąt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Prostokąt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2" name="Prostokąt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ytuł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pl-PL"/>
              <a:t>Kliknij, aby edytować styl</a:t>
            </a:r>
            <a:endParaRPr kumimoji="0" lang="en-US"/>
          </a:p>
        </p:txBody>
      </p:sp>
      <p:sp>
        <p:nvSpPr>
          <p:cNvPr id="9" name="Podtytuł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sp>
        <p:nvSpPr>
          <p:cNvPr id="56" name="Prostokąt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5" name="Prostokąt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6" name="Prostokąt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7" name="Prostokąt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67E56F3-D118-43A5-A8B6-16C3646ADFCC}"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981200" cy="5851525"/>
          </a:xfrm>
        </p:spPr>
        <p:txBody>
          <a:bodyPr vert="eaVert" anchor="ctr"/>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609600" y="274639"/>
            <a:ext cx="58674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67E56F3-D118-43A5-A8B6-16C3646ADFCC}"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67E56F3-D118-43A5-A8B6-16C3646ADFCC}"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4" name="Dowolny kształt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Dowolny kształt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Dowolny kształt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Dowolny kształt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owolny kształt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Dowolny kształt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Dowolny kształt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owolny kształt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1" name="Dowolny kształt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Dowolny kształt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3" name="Dowolny kształt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4" name="Dowolny kształt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5" name="Dowolny kształt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6" name="Dowolny kształt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Dowolny kształt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 name="Symbol zastępczy tekstu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267E56F3-D118-43A5-A8B6-16C3646ADFCC}" type="slidenum">
              <a:rPr lang="pl-PL" smtClean="0"/>
              <a:pPr/>
              <a:t>‹#›</a:t>
            </a:fld>
            <a:endParaRPr lang="pl-PL" dirty="0"/>
          </a:p>
        </p:txBody>
      </p:sp>
      <p:sp>
        <p:nvSpPr>
          <p:cNvPr id="7" name="Prostokąt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pl-PL"/>
              <a:t>Kliknij, aby edytować styl</a:t>
            </a:r>
            <a:endParaRPr kumimoji="0" lang="en-US"/>
          </a:p>
        </p:txBody>
      </p:sp>
      <p:sp>
        <p:nvSpPr>
          <p:cNvPr id="8" name="Prostokąt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rostokąt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Prostokąt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Prostokąt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Prostokąt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512064"/>
            <a:ext cx="8229600" cy="9144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267E56F3-D118-43A5-A8B6-16C3646ADFCC}"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5" name="Prostokąt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a:off x="504824" y="512064"/>
            <a:ext cx="7772400" cy="914400"/>
          </a:xfrm>
        </p:spPr>
        <p:txBody>
          <a:bodyPr anchor="t"/>
          <a:lstStyle>
            <a:lvl1pPr>
              <a:defRPr sz="4000"/>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267E56F3-D118-43A5-A8B6-16C3646ADFCC}" type="slidenum">
              <a:rPr lang="pl-PL" smtClean="0"/>
              <a:pPr/>
              <a:t>‹#›</a:t>
            </a:fld>
            <a:endParaRPr lang="pl-PL" dirty="0"/>
          </a:p>
        </p:txBody>
      </p:sp>
      <p:sp>
        <p:nvSpPr>
          <p:cNvPr id="16" name="Prostokąt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Prostokąt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Prostokąt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Prostokąt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Prostokąt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Prostokąt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Prostokąt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Prostokąt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Prostokąt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914400" y="512064"/>
            <a:ext cx="7772400" cy="914400"/>
          </a:xfrm>
        </p:spPr>
        <p:txBody>
          <a:bodyPr/>
          <a:lstStyle>
            <a:lvl1pPr>
              <a:defRPr sz="4000" cap="none" baseline="0"/>
            </a:lvl1pPr>
            <a:extLst/>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267E56F3-D118-43A5-A8B6-16C3646ADFCC}"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267E56F3-D118-43A5-A8B6-16C3646ADFCC}"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273050"/>
            <a:ext cx="8229600" cy="1162050"/>
          </a:xfrm>
        </p:spPr>
        <p:txBody>
          <a:bodyPr anchor="ctr"/>
          <a:lstStyle>
            <a:lvl1pPr algn="l">
              <a:buNone/>
              <a:defRPr sz="3600" b="0"/>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9B8150DD-E0FE-491C-B145-1D5B5C9C7BA5}" type="datetimeFigureOut">
              <a:rPr lang="pl-PL" smtClean="0"/>
              <a:pPr/>
              <a:t>21.09.2018</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267E56F3-D118-43A5-A8B6-16C3646ADFCC}"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8" name="Prostokąt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9" name="Łącznik prosty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 9"/>
          <p:cNvGrpSpPr/>
          <p:nvPr/>
        </p:nvGrpSpPr>
        <p:grpSpPr>
          <a:xfrm rot="5400000">
            <a:off x="8514581" y="1219200"/>
            <a:ext cx="132763" cy="128466"/>
            <a:chOff x="6668087" y="1297746"/>
            <a:chExt cx="161840" cy="156602"/>
          </a:xfrm>
        </p:grpSpPr>
        <p:cxnSp>
          <p:nvCxnSpPr>
            <p:cNvPr id="15" name="Łącznik prosty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Łącznik prosty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Łącznik prosty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ytuł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pl-PL"/>
              <a:t>Kliknij, aby edytować styl</a:t>
            </a:r>
            <a:endParaRPr kumimoji="0" lang="en-US"/>
          </a:p>
        </p:txBody>
      </p:sp>
      <p:sp>
        <p:nvSpPr>
          <p:cNvPr id="3" name="Symbol zastępczy obrazu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pl-PL" dirty="0"/>
              <a:t>Kliknij ikonę, aby dodać obraz</a:t>
            </a:r>
            <a:endParaRPr kumimoji="0" lang="en-US" dirty="0"/>
          </a:p>
        </p:txBody>
      </p:sp>
      <p:sp>
        <p:nvSpPr>
          <p:cNvPr id="4" name="Symbol zastępczy tekstu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pl-PL"/>
              <a:t>Kliknij, aby edytować style wzorca tekstu</a:t>
            </a:r>
          </a:p>
        </p:txBody>
      </p:sp>
      <p:grpSp>
        <p:nvGrpSpPr>
          <p:cNvPr id="14" name="Grupa 13"/>
          <p:cNvGrpSpPr/>
          <p:nvPr/>
        </p:nvGrpSpPr>
        <p:grpSpPr>
          <a:xfrm rot="5400000">
            <a:off x="8666981" y="1371600"/>
            <a:ext cx="132763" cy="128466"/>
            <a:chOff x="6668087" y="1297746"/>
            <a:chExt cx="161840" cy="156602"/>
          </a:xfrm>
        </p:grpSpPr>
        <p:cxnSp>
          <p:nvCxnSpPr>
            <p:cNvPr id="11" name="Łącznik prosty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Łącznik prosty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Łącznik prosty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 17"/>
          <p:cNvGrpSpPr/>
          <p:nvPr/>
        </p:nvGrpSpPr>
        <p:grpSpPr>
          <a:xfrm rot="5400000">
            <a:off x="8320088" y="1474763"/>
            <a:ext cx="132763" cy="128466"/>
            <a:chOff x="6668087" y="1297746"/>
            <a:chExt cx="161840" cy="156602"/>
          </a:xfrm>
        </p:grpSpPr>
        <p:cxnSp>
          <p:nvCxnSpPr>
            <p:cNvPr id="19" name="Łącznik prosty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Łącznik prosty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Łącznik prosty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ymbol zastępczy daty 4"/>
          <p:cNvSpPr>
            <a:spLocks noGrp="1"/>
          </p:cNvSpPr>
          <p:nvPr>
            <p:ph type="dt" sz="half" idx="10"/>
          </p:nvPr>
        </p:nvSpPr>
        <p:spPr>
          <a:xfrm>
            <a:off x="6477000" y="55499"/>
            <a:ext cx="2133600" cy="365125"/>
          </a:xfrm>
        </p:spPr>
        <p:txBody>
          <a:bodyPr/>
          <a:lstStyle/>
          <a:p>
            <a:fld id="{9B8150DD-E0FE-491C-B145-1D5B5C9C7BA5}" type="datetimeFigureOut">
              <a:rPr lang="pl-PL" smtClean="0"/>
              <a:pPr/>
              <a:t>21.09.2018</a:t>
            </a:fld>
            <a:endParaRPr lang="pl-PL" dirty="0"/>
          </a:p>
        </p:txBody>
      </p:sp>
      <p:sp>
        <p:nvSpPr>
          <p:cNvPr id="6" name="Symbol zastępczy stopki 5"/>
          <p:cNvSpPr>
            <a:spLocks noGrp="1"/>
          </p:cNvSpPr>
          <p:nvPr>
            <p:ph type="ftr" sz="quarter" idx="11"/>
          </p:nvPr>
        </p:nvSpPr>
        <p:spPr>
          <a:xfrm>
            <a:off x="914400" y="55499"/>
            <a:ext cx="5562600" cy="365125"/>
          </a:xfrm>
        </p:spPr>
        <p:txBody>
          <a:bodyPr/>
          <a:lstStyle/>
          <a:p>
            <a:endParaRPr lang="pl-PL" dirty="0"/>
          </a:p>
        </p:txBody>
      </p:sp>
      <p:sp>
        <p:nvSpPr>
          <p:cNvPr id="7" name="Symbol zastępczy numeru slajdu 6"/>
          <p:cNvSpPr>
            <a:spLocks noGrp="1"/>
          </p:cNvSpPr>
          <p:nvPr>
            <p:ph type="sldNum" sz="quarter" idx="12"/>
          </p:nvPr>
        </p:nvSpPr>
        <p:spPr>
          <a:xfrm>
            <a:off x="8610600" y="55499"/>
            <a:ext cx="457200" cy="365125"/>
          </a:xfrm>
        </p:spPr>
        <p:txBody>
          <a:bodyPr/>
          <a:lstStyle/>
          <a:p>
            <a:fld id="{267E56F3-D118-43A5-A8B6-16C3646ADFCC}"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rostokąt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Prostokąt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rostokąt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Prostokąt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Prostokąt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Prostokąt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Prostokąt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Prostokąt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Prostokąt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914400" y="512064"/>
            <a:ext cx="7772400" cy="914400"/>
          </a:xfrm>
          <a:prstGeom prst="rect">
            <a:avLst/>
          </a:prstGeom>
        </p:spPr>
        <p:txBody>
          <a:bodyPr vert="horz" anchor="t">
            <a:no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B8150DD-E0FE-491C-B145-1D5B5C9C7BA5}" type="datetimeFigureOut">
              <a:rPr lang="pl-PL" smtClean="0"/>
              <a:pPr/>
              <a:t>21.09.2018</a:t>
            </a:fld>
            <a:endParaRPr lang="pl-PL" dirty="0"/>
          </a:p>
        </p:txBody>
      </p:sp>
      <p:sp>
        <p:nvSpPr>
          <p:cNvPr id="3" name="Symbol zastępczy stopki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pl-PL" dirty="0"/>
          </a:p>
        </p:txBody>
      </p:sp>
      <p:sp>
        <p:nvSpPr>
          <p:cNvPr id="23" name="Symbol zastępczy numeru slajd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67E56F3-D118-43A5-A8B6-16C3646ADFCC}" type="slidenum">
              <a:rPr lang="pl-PL" smtClean="0"/>
              <a:pPr/>
              <a:t>‹#›</a:t>
            </a:fld>
            <a:endParaRPr lang="pl-PL"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logopole.f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homicide.northwestern.edu/documents/HullHouse/NATMAP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67008" y="2441448"/>
            <a:ext cx="8053464" cy="1975104"/>
          </a:xfrm>
        </p:spPr>
        <p:txBody>
          <a:bodyPr/>
          <a:lstStyle/>
          <a:p>
            <a:br>
              <a:rPr lang="pl-PL" dirty="0"/>
            </a:br>
            <a:r>
              <a:rPr lang="pl-PL" dirty="0"/>
              <a:t>Sieciowy model pomocy społecznej</a:t>
            </a:r>
            <a:br>
              <a:rPr lang="pl-PL" dirty="0"/>
            </a:br>
            <a:br>
              <a:rPr lang="pl-PL" dirty="0"/>
            </a:br>
            <a:r>
              <a:rPr lang="pl-PL" dirty="0"/>
              <a:t>				</a:t>
            </a:r>
            <a:r>
              <a:rPr lang="pl-PL" sz="2400" dirty="0"/>
              <a:t>dr Piotr sikora </a:t>
            </a:r>
            <a:br>
              <a:rPr lang="pl-PL" sz="2400" dirty="0"/>
            </a:br>
            <a:r>
              <a:rPr lang="pl-PL" sz="2400" dirty="0"/>
              <a:t>				uniwersytet opolski</a:t>
            </a:r>
          </a:p>
        </p:txBody>
      </p:sp>
      <p:sp>
        <p:nvSpPr>
          <p:cNvPr id="3" name="Podtytuł 2"/>
          <p:cNvSpPr>
            <a:spLocks noGrp="1"/>
          </p:cNvSpPr>
          <p:nvPr>
            <p:ph type="subTitle" idx="1"/>
          </p:nvPr>
        </p:nvSpPr>
        <p:spPr>
          <a:xfrm rot="10800000" flipV="1">
            <a:off x="2051719" y="1361382"/>
            <a:ext cx="5112567" cy="483442"/>
          </a:xfrm>
        </p:spPr>
        <p:txBody>
          <a:bodyPr>
            <a:normAutofit fontScale="47500" lnSpcReduction="20000"/>
          </a:bodyPr>
          <a:lstStyle/>
          <a:p>
            <a:pPr lvl="0" algn="ctr" eaLnBrk="0" fontAlgn="base" hangingPunct="0">
              <a:spcBef>
                <a:spcPct val="0"/>
              </a:spcBef>
              <a:spcAft>
                <a:spcPct val="0"/>
              </a:spcAft>
              <a:buClrTx/>
              <a:buSzTx/>
            </a:pPr>
            <a:r>
              <a:rPr lang="pl-PL" altLang="pl-PL" dirty="0">
                <a:latin typeface="Arial" panose="020B0604020202020204" pitchFamily="34" charset="0"/>
                <a:ea typeface="Calibri" panose="020F0502020204030204" pitchFamily="34" charset="0"/>
                <a:cs typeface="Arial" panose="020B0604020202020204" pitchFamily="34" charset="0"/>
              </a:rPr>
              <a:t>Przedmiot zam</a:t>
            </a:r>
            <a:r>
              <a:rPr lang="pl-PL" altLang="pl-PL" dirty="0">
                <a:latin typeface="Calibri" panose="020F0502020204030204" pitchFamily="34" charset="0"/>
                <a:ea typeface="Calibri" panose="020F0502020204030204" pitchFamily="34" charset="0"/>
                <a:cs typeface="Arial" panose="020B0604020202020204" pitchFamily="34" charset="0"/>
              </a:rPr>
              <a:t>ó</a:t>
            </a:r>
            <a:r>
              <a:rPr lang="pl-PL" altLang="pl-PL" dirty="0">
                <a:latin typeface="Arial" panose="020B0604020202020204" pitchFamily="34" charset="0"/>
                <a:ea typeface="Calibri" panose="020F0502020204030204" pitchFamily="34" charset="0"/>
                <a:cs typeface="Arial" panose="020B0604020202020204" pitchFamily="34" charset="0"/>
              </a:rPr>
              <a:t>wienia wsp</a:t>
            </a:r>
            <a:r>
              <a:rPr lang="pl-PL" altLang="pl-PL" dirty="0">
                <a:latin typeface="Calibri" panose="020F0502020204030204" pitchFamily="34" charset="0"/>
                <a:ea typeface="Calibri" panose="020F0502020204030204" pitchFamily="34" charset="0"/>
                <a:cs typeface="Arial" panose="020B0604020202020204" pitchFamily="34" charset="0"/>
              </a:rPr>
              <a:t>ó</a:t>
            </a:r>
            <a:r>
              <a:rPr lang="pl-PL" altLang="pl-PL" dirty="0">
                <a:latin typeface="Arial" panose="020B0604020202020204" pitchFamily="34" charset="0"/>
                <a:ea typeface="Calibri" panose="020F0502020204030204" pitchFamily="34" charset="0"/>
                <a:cs typeface="Arial" panose="020B0604020202020204" pitchFamily="34" charset="0"/>
              </a:rPr>
              <a:t>łfinansowany jest ze środk</a:t>
            </a:r>
            <a:r>
              <a:rPr lang="pl-PL" altLang="pl-PL" dirty="0">
                <a:latin typeface="Calibri" panose="020F0502020204030204" pitchFamily="34" charset="0"/>
                <a:ea typeface="Calibri" panose="020F0502020204030204" pitchFamily="34" charset="0"/>
                <a:cs typeface="Arial" panose="020B0604020202020204" pitchFamily="34" charset="0"/>
              </a:rPr>
              <a:t>ó</a:t>
            </a:r>
            <a:r>
              <a:rPr lang="pl-PL" altLang="pl-PL" dirty="0">
                <a:latin typeface="Arial" panose="020B0604020202020204" pitchFamily="34" charset="0"/>
                <a:ea typeface="Calibri" panose="020F0502020204030204" pitchFamily="34" charset="0"/>
                <a:cs typeface="Arial" panose="020B0604020202020204" pitchFamily="34" charset="0"/>
              </a:rPr>
              <a:t>w Unii Europejskiej w ramach </a:t>
            </a:r>
            <a:endParaRPr lang="pl-PL" altLang="pl-PL" dirty="0"/>
          </a:p>
          <a:p>
            <a:pPr lvl="0" algn="ctr" eaLnBrk="0" fontAlgn="base" hangingPunct="0">
              <a:spcBef>
                <a:spcPct val="0"/>
              </a:spcBef>
              <a:spcAft>
                <a:spcPct val="0"/>
              </a:spcAft>
              <a:buClrTx/>
              <a:buSzTx/>
            </a:pPr>
            <a:r>
              <a:rPr lang="pl-PL" altLang="pl-PL" dirty="0">
                <a:latin typeface="Arial" panose="020B0604020202020204" pitchFamily="34" charset="0"/>
                <a:ea typeface="Calibri" panose="020F0502020204030204" pitchFamily="34" charset="0"/>
                <a:cs typeface="Arial" panose="020B0604020202020204" pitchFamily="34" charset="0"/>
              </a:rPr>
              <a:t>Europejskiego Funduszu Społecznego </a:t>
            </a:r>
            <a:endParaRPr lang="pl-PL" altLang="pl-PL" dirty="0">
              <a:latin typeface="Arial" panose="020B0604020202020204" pitchFamily="34" charset="0"/>
            </a:endParaRPr>
          </a:p>
          <a:p>
            <a:endParaRPr lang="pl-PL" dirty="0"/>
          </a:p>
        </p:txBody>
      </p:sp>
      <p:sp>
        <p:nvSpPr>
          <p:cNvPr id="4" name="Rectangle 2">
            <a:extLst>
              <a:ext uri="{FF2B5EF4-FFF2-40B4-BE49-F238E27FC236}">
                <a16:creationId xmlns:a16="http://schemas.microsoft.com/office/drawing/2014/main" id="{496D2123-376D-4BA4-8B25-B4D329976FFB}"/>
              </a:ext>
            </a:extLst>
          </p:cNvPr>
          <p:cNvSpPr>
            <a:spLocks noChangeArrowheads="1"/>
          </p:cNvSpPr>
          <p:nvPr/>
        </p:nvSpPr>
        <p:spPr bwMode="auto">
          <a:xfrm>
            <a:off x="1763687" y="-268560"/>
            <a:ext cx="75412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dirty="0"/>
          </a:p>
        </p:txBody>
      </p:sp>
      <p:pic>
        <p:nvPicPr>
          <p:cNvPr id="8193" name="Obraz 3" descr="Znalezione obrazy dla zapytania logo power efs">
            <a:extLst>
              <a:ext uri="{FF2B5EF4-FFF2-40B4-BE49-F238E27FC236}">
                <a16:creationId xmlns:a16="http://schemas.microsoft.com/office/drawing/2014/main" id="{2D6DDCC0-6279-4EB6-9FAD-1D4FA4096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188640"/>
            <a:ext cx="5616625" cy="885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973103-706C-4133-ADCD-CF86C03F06E3}"/>
              </a:ext>
            </a:extLst>
          </p:cNvPr>
          <p:cNvSpPr>
            <a:spLocks noGrp="1"/>
          </p:cNvSpPr>
          <p:nvPr>
            <p:ph type="title"/>
          </p:nvPr>
        </p:nvSpPr>
        <p:spPr/>
        <p:txBody>
          <a:bodyPr/>
          <a:lstStyle/>
          <a:p>
            <a:r>
              <a:rPr lang="pl-PL" dirty="0"/>
              <a:t>Źródła kooperacji</a:t>
            </a:r>
          </a:p>
        </p:txBody>
      </p:sp>
      <p:sp>
        <p:nvSpPr>
          <p:cNvPr id="3" name="Symbol zastępczy zawartości 2">
            <a:extLst>
              <a:ext uri="{FF2B5EF4-FFF2-40B4-BE49-F238E27FC236}">
                <a16:creationId xmlns:a16="http://schemas.microsoft.com/office/drawing/2014/main" id="{FB224006-8355-44B6-92B3-0E97D2784EA3}"/>
              </a:ext>
            </a:extLst>
          </p:cNvPr>
          <p:cNvSpPr>
            <a:spLocks noGrp="1"/>
          </p:cNvSpPr>
          <p:nvPr>
            <p:ph idx="1"/>
          </p:nvPr>
        </p:nvSpPr>
        <p:spPr>
          <a:xfrm>
            <a:off x="914400" y="1268760"/>
            <a:ext cx="7772400" cy="5086800"/>
          </a:xfrm>
        </p:spPr>
        <p:txBody>
          <a:bodyPr>
            <a:normAutofit fontScale="55000" lnSpcReduction="20000"/>
          </a:bodyPr>
          <a:lstStyle/>
          <a:p>
            <a:pPr>
              <a:lnSpc>
                <a:spcPct val="80000"/>
              </a:lnSpc>
              <a:buNone/>
              <a:defRPr/>
            </a:pPr>
            <a:r>
              <a:rPr lang="pl-PL" altLang="pl-PL" sz="3200" dirty="0"/>
              <a:t>*</a:t>
            </a:r>
            <a:r>
              <a:rPr lang="pl-PL" altLang="pl-PL" sz="3600" dirty="0"/>
              <a:t>Okres międzywojenny – Stany Zjednoczone wprowadzenie pojęć: organizowanie wspólnoty lokalnej (community organization)  aktywizacja społeczności lokalnej (community development)</a:t>
            </a:r>
          </a:p>
          <a:p>
            <a:pPr marL="68580" indent="0">
              <a:buNone/>
            </a:pPr>
            <a:r>
              <a:rPr lang="pl-PL" sz="3600" dirty="0"/>
              <a:t>*Teorie wymiany społecznej George'a C. Homansa  (ale także Petera Blau'a, Alvina Gouldnera i Claude'a Levi-Straussa nowe, interesujące ujęcia tego problemu badawczego autorów: Fredericka Bartha, Richarda M. Emersona, Harolda C. Kelley'a, Marshalla D. Sahlinsa, Johna W. Thibaut'a. </a:t>
            </a:r>
          </a:p>
          <a:p>
            <a:pPr marL="68580" indent="0">
              <a:buNone/>
            </a:pPr>
            <a:r>
              <a:rPr lang="pl-PL" sz="3600" dirty="0"/>
              <a:t>George'a C. Homansa socjol. teoria socjol. i antropologiczna, nawiązująca do behawioryzmu oraz ekonomii, z której przyjęto pojęcie wymiany - zmierza ona do wyjaśnienia elementarnych stosunków społ. jako stosunków wymiany nagród i kar pomiędzy uczestniczącymi w interakcji jednostkami</a:t>
            </a:r>
          </a:p>
          <a:p>
            <a:pPr marL="68580" indent="0">
              <a:buNone/>
            </a:pPr>
            <a:r>
              <a:rPr lang="pl-PL" sz="3600" dirty="0"/>
              <a:t>*Teoria kosztów transakcyjnych – perspektywa ekonomiczna współpracy (tzw. nowa ekonomia instytucjonalna – już od lat 70tych  (Williamson)</a:t>
            </a:r>
          </a:p>
          <a:p>
            <a:pPr marL="68580" indent="0">
              <a:buNone/>
            </a:pPr>
            <a:r>
              <a:rPr lang="pl-PL" sz="3600" dirty="0"/>
              <a:t>*Język sieci – coraz częściej wartości tworzy się na styku organizacji i przez procesy współpracy  - wśród teorii sieci (teoria rynków sieci, teoria pola organizacyjnego, teoria aktora sieci)</a:t>
            </a:r>
          </a:p>
          <a:p>
            <a:pPr>
              <a:lnSpc>
                <a:spcPct val="80000"/>
              </a:lnSpc>
              <a:buNone/>
              <a:defRPr/>
            </a:pPr>
            <a:endParaRPr lang="pl-PL" altLang="pl-PL" sz="3200" dirty="0"/>
          </a:p>
          <a:p>
            <a:endParaRPr lang="pl-PL" dirty="0"/>
          </a:p>
        </p:txBody>
      </p:sp>
    </p:spTree>
    <p:extLst>
      <p:ext uri="{BB962C8B-B14F-4D97-AF65-F5344CB8AC3E}">
        <p14:creationId xmlns:p14="http://schemas.microsoft.com/office/powerpoint/2010/main" val="310596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756384B6-2384-4A2B-AEBA-7CF392C41601}"/>
              </a:ext>
            </a:extLst>
          </p:cNvPr>
          <p:cNvSpPr>
            <a:spLocks noGrp="1" noChangeArrowheads="1"/>
          </p:cNvSpPr>
          <p:nvPr>
            <p:ph type="title"/>
          </p:nvPr>
        </p:nvSpPr>
        <p:spPr/>
        <p:txBody>
          <a:bodyPr/>
          <a:lstStyle/>
          <a:p>
            <a:pPr>
              <a:defRPr/>
            </a:pPr>
            <a:r>
              <a:rPr lang="pl-PL" sz="2800" dirty="0"/>
              <a:t>Źródła kooperacji</a:t>
            </a:r>
            <a:endParaRPr lang="pl-PL" altLang="pl-PL" sz="2800" dirty="0"/>
          </a:p>
        </p:txBody>
      </p:sp>
      <p:sp>
        <p:nvSpPr>
          <p:cNvPr id="148483" name="Rectangle 3">
            <a:extLst>
              <a:ext uri="{FF2B5EF4-FFF2-40B4-BE49-F238E27FC236}">
                <a16:creationId xmlns:a16="http://schemas.microsoft.com/office/drawing/2014/main" id="{35713D87-C589-40EC-972F-F7B22A9E1E8D}"/>
              </a:ext>
            </a:extLst>
          </p:cNvPr>
          <p:cNvSpPr>
            <a:spLocks noGrp="1" noChangeArrowheads="1"/>
          </p:cNvSpPr>
          <p:nvPr>
            <p:ph type="body" idx="1"/>
          </p:nvPr>
        </p:nvSpPr>
        <p:spPr>
          <a:xfrm>
            <a:off x="914400" y="1783560"/>
            <a:ext cx="7772400" cy="4572000"/>
          </a:xfrm>
        </p:spPr>
        <p:txBody>
          <a:bodyPr>
            <a:normAutofit fontScale="77500" lnSpcReduction="20000"/>
          </a:bodyPr>
          <a:lstStyle/>
          <a:p>
            <a:pPr eaLnBrk="1" hangingPunct="1">
              <a:lnSpc>
                <a:spcPct val="80000"/>
              </a:lnSpc>
              <a:defRPr/>
            </a:pPr>
            <a:endParaRPr lang="pl-PL" altLang="pl-PL" sz="1800" dirty="0"/>
          </a:p>
          <a:p>
            <a:pPr algn="ctr"/>
            <a:r>
              <a:rPr lang="pl-PL" sz="2600" dirty="0"/>
              <a:t>ABCD – Rozwój społecznościowy oparty na zasobach </a:t>
            </a:r>
            <a:r>
              <a:rPr lang="en-US" sz="2600" dirty="0"/>
              <a:t>Mike Green, Henry Moore </a:t>
            </a:r>
            <a:r>
              <a:rPr lang="en-US" sz="2600" dirty="0" err="1"/>
              <a:t>i</a:t>
            </a:r>
            <a:r>
              <a:rPr lang="en-US" sz="2600" dirty="0"/>
              <a:t> John O’Brien</a:t>
            </a:r>
            <a:endParaRPr lang="pl-PL" sz="2600" dirty="0"/>
          </a:p>
          <a:p>
            <a:pPr algn="just"/>
            <a:r>
              <a:rPr lang="pl-PL" dirty="0" err="1"/>
              <a:t>Asset-Based</a:t>
            </a:r>
            <a:r>
              <a:rPr lang="pl-PL" dirty="0"/>
              <a:t> Community Development (ABCD) - to skuteczna metoda, która skupia się na odkrywaniu i mobilizacji zasobów, które już w społeczności istnieją. W metodzie ABCD zachęca się ludzi do uznania, że ich społeczność to szklanka do połowy wypełniona zasobami, a nie do połowy pusta z powodu potrzeb i braków Skuteczny rozwój społecznościowy (community development) posiada zatem trzy podstawowe cechy:</a:t>
            </a:r>
          </a:p>
          <a:p>
            <a:pPr algn="just"/>
            <a:r>
              <a:rPr lang="pl-PL" dirty="0"/>
              <a:t> jest oparty na zasobach (</a:t>
            </a:r>
            <a:r>
              <a:rPr lang="pl-PL" dirty="0" err="1"/>
              <a:t>asset-based</a:t>
            </a:r>
            <a:r>
              <a:rPr lang="pl-PL" dirty="0"/>
              <a:t>), </a:t>
            </a:r>
          </a:p>
          <a:p>
            <a:pPr algn="just"/>
            <a:r>
              <a:rPr lang="pl-PL" dirty="0"/>
              <a:t>skupiony na tym co wewnątrz (</a:t>
            </a:r>
            <a:r>
              <a:rPr lang="pl-PL" dirty="0" err="1"/>
              <a:t>internally</a:t>
            </a:r>
            <a:r>
              <a:rPr lang="pl-PL" dirty="0"/>
              <a:t> </a:t>
            </a:r>
            <a:r>
              <a:rPr lang="pl-PL" dirty="0" err="1"/>
              <a:t>focused</a:t>
            </a:r>
            <a:r>
              <a:rPr lang="pl-PL" dirty="0"/>
              <a:t>) </a:t>
            </a:r>
          </a:p>
          <a:p>
            <a:pPr algn="just"/>
            <a:r>
              <a:rPr lang="pl-PL" dirty="0"/>
              <a:t>napędzany relacjami (</a:t>
            </a:r>
            <a:r>
              <a:rPr lang="pl-PL" dirty="0" err="1"/>
              <a:t>relationship</a:t>
            </a:r>
            <a:r>
              <a:rPr lang="pl-PL" dirty="0"/>
              <a:t> </a:t>
            </a:r>
            <a:r>
              <a:rPr lang="pl-PL" dirty="0" err="1"/>
              <a:t>driven</a:t>
            </a:r>
            <a:r>
              <a:rPr lang="pl-PL" dirty="0"/>
              <a:t>). </a:t>
            </a:r>
          </a:p>
          <a:p>
            <a:endParaRPr lang="pl-PL" dirty="0"/>
          </a:p>
          <a:p>
            <a:pPr>
              <a:lnSpc>
                <a:spcPct val="80000"/>
              </a:lnSpc>
              <a:buNone/>
              <a:defRPr/>
            </a:pPr>
            <a:endParaRPr lang="pl-PL" altLang="pl-PL" sz="1800" dirty="0"/>
          </a:p>
        </p:txBody>
      </p:sp>
      <p:pic>
        <p:nvPicPr>
          <p:cNvPr id="1028" name="Picture 4" descr="Znalezione obrazy dla zapytania szklanka do połowy pełna">
            <a:extLst>
              <a:ext uri="{FF2B5EF4-FFF2-40B4-BE49-F238E27FC236}">
                <a16:creationId xmlns:a16="http://schemas.microsoft.com/office/drawing/2014/main" id="{5DCF9DB3-B8B9-457B-9BC1-0148154250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392"/>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ogopole_complete">
            <a:hlinkClick r:id="rId2"/>
            <a:extLst>
              <a:ext uri="{FF2B5EF4-FFF2-40B4-BE49-F238E27FC236}">
                <a16:creationId xmlns:a16="http://schemas.microsoft.com/office/drawing/2014/main" id="{D503E960-301C-442B-A631-A9A961251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84313"/>
            <a:ext cx="6029325"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a:extLst>
              <a:ext uri="{FF2B5EF4-FFF2-40B4-BE49-F238E27FC236}">
                <a16:creationId xmlns:a16="http://schemas.microsoft.com/office/drawing/2014/main" id="{9D1F388C-97D2-4F1E-A638-3F5F33C8017C}"/>
              </a:ext>
            </a:extLst>
          </p:cNvPr>
          <p:cNvSpPr>
            <a:spLocks noGrp="1"/>
          </p:cNvSpPr>
          <p:nvPr>
            <p:ph type="title"/>
          </p:nvPr>
        </p:nvSpPr>
        <p:spPr/>
        <p:txBody>
          <a:bodyPr/>
          <a:lstStyle/>
          <a:p>
            <a:r>
              <a:rPr lang="pl-PL" sz="2000" dirty="0"/>
              <a:t>Relacje ujawniają więc wszelkie zasoby społecznościowe oraz możliwości generowania pożytecznych połączeń pomiędzy ich pięcioma elementami składowymi:</a:t>
            </a:r>
          </a:p>
        </p:txBody>
      </p:sp>
      <p:sp>
        <p:nvSpPr>
          <p:cNvPr id="3" name="Symbol zastępczy zawartości 2">
            <a:extLst>
              <a:ext uri="{FF2B5EF4-FFF2-40B4-BE49-F238E27FC236}">
                <a16:creationId xmlns:a16="http://schemas.microsoft.com/office/drawing/2014/main" id="{9FE4024A-3924-4D7F-9A53-8719C0D73EEB}"/>
              </a:ext>
            </a:extLst>
          </p:cNvPr>
          <p:cNvSpPr>
            <a:spLocks noGrp="1"/>
          </p:cNvSpPr>
          <p:nvPr>
            <p:ph idx="1"/>
          </p:nvPr>
        </p:nvSpPr>
        <p:spPr/>
        <p:txBody>
          <a:bodyPr>
            <a:normAutofit/>
          </a:bodyPr>
          <a:lstStyle/>
          <a:p>
            <a:r>
              <a:rPr lang="pl-PL" dirty="0"/>
              <a:t>Jednostki </a:t>
            </a:r>
          </a:p>
          <a:p>
            <a:r>
              <a:rPr lang="pl-PL" dirty="0"/>
              <a:t>Lokalne stowarzyszenia/grupy nieformalne</a:t>
            </a:r>
          </a:p>
          <a:p>
            <a:r>
              <a:rPr lang="pl-PL" dirty="0"/>
              <a:t>Instytucje biznesowe, rządowe i non-profit</a:t>
            </a:r>
          </a:p>
          <a:p>
            <a:r>
              <a:rPr lang="pl-PL" dirty="0"/>
              <a:t>Lokalna ekonomia </a:t>
            </a:r>
          </a:p>
          <a:p>
            <a:r>
              <a:rPr lang="pl-PL" dirty="0"/>
              <a:t>Świat materialny</a:t>
            </a:r>
          </a:p>
          <a:p>
            <a:endParaRPr lang="pl-PL" dirty="0"/>
          </a:p>
        </p:txBody>
      </p:sp>
    </p:spTree>
    <p:extLst>
      <p:ext uri="{BB962C8B-B14F-4D97-AF65-F5344CB8AC3E}">
        <p14:creationId xmlns:p14="http://schemas.microsoft.com/office/powerpoint/2010/main" val="94131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FF1C8C-A80C-4E89-8443-E1AB01BFE19A}"/>
              </a:ext>
            </a:extLst>
          </p:cNvPr>
          <p:cNvSpPr>
            <a:spLocks noGrp="1"/>
          </p:cNvSpPr>
          <p:nvPr>
            <p:ph type="title"/>
          </p:nvPr>
        </p:nvSpPr>
        <p:spPr/>
        <p:txBody>
          <a:bodyPr/>
          <a:lstStyle/>
          <a:p>
            <a:r>
              <a:rPr lang="pl-PL" dirty="0"/>
              <a:t>Źródła kooperacji</a:t>
            </a:r>
          </a:p>
        </p:txBody>
      </p:sp>
      <p:sp>
        <p:nvSpPr>
          <p:cNvPr id="3" name="Symbol zastępczy zawartości 2">
            <a:extLst>
              <a:ext uri="{FF2B5EF4-FFF2-40B4-BE49-F238E27FC236}">
                <a16:creationId xmlns:a16="http://schemas.microsoft.com/office/drawing/2014/main" id="{46C7196A-4EF5-445B-A1AC-C6FF8F872F3A}"/>
              </a:ext>
            </a:extLst>
          </p:cNvPr>
          <p:cNvSpPr>
            <a:spLocks noGrp="1"/>
          </p:cNvSpPr>
          <p:nvPr>
            <p:ph idx="1"/>
          </p:nvPr>
        </p:nvSpPr>
        <p:spPr/>
        <p:txBody>
          <a:bodyPr>
            <a:normAutofit fontScale="70000" lnSpcReduction="20000"/>
          </a:bodyPr>
          <a:lstStyle/>
          <a:p>
            <a:pPr marL="68580" indent="0">
              <a:buNone/>
            </a:pPr>
            <a:r>
              <a:rPr lang="pl-PL" dirty="0"/>
              <a:t>Komisja Europejska uznała partnerstwo za pryncypialną zasadę w zakresie zarządzania funduszami strukturalnymi. Jest to wyraźnie widoczne w okresie programowania 2007-2013. W tym sensie opiera się ono na wielostronnej współpracy i dialogu pomiędzy wszystkimi podmiotami – od szczebla lokalnego, poprzez regionalny, aż po państwowy. </a:t>
            </a:r>
          </a:p>
          <a:p>
            <a:pPr marL="68580" indent="0">
              <a:buNone/>
            </a:pPr>
            <a:r>
              <a:rPr lang="pl-PL" dirty="0"/>
              <a:t>Wiedeńska Deklaracja Działania na rzecz Partnerstwa (zwana dalej Deklaracją Działania) została opracowana przez Komitet Forum Ekspertów. Deklaracja została poprawiona i przyjęta przez uczestników Trzeciego Dorocznego Spotkania OECD LEED Forum Partnerstwa i Lokalnego Zarządzania (zwanego dalej Forum) w Wiedniu w dniach 1-2 marca 2007 roku. Celem Deklaracji Działania jest poprawienie zarządzania przez umocnienie dialogu i współpracy pomiędzy samymi twórcami polityki oraz między twórcami polityki i pozostałymi podmiotami na szczeblu lokalnym, regionalnym i krajowym, co w efekcie sprzyja ekonomicznemu rozwojowi, spójności społecznej, ochronie środowiska i poprawie jakości życia.</a:t>
            </a:r>
          </a:p>
        </p:txBody>
      </p:sp>
    </p:spTree>
    <p:extLst>
      <p:ext uri="{BB962C8B-B14F-4D97-AF65-F5344CB8AC3E}">
        <p14:creationId xmlns:p14="http://schemas.microsoft.com/office/powerpoint/2010/main" val="1372174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C9B98B-906C-4DBF-B5FC-495B015AA06A}"/>
              </a:ext>
            </a:extLst>
          </p:cNvPr>
          <p:cNvSpPr>
            <a:spLocks noGrp="1"/>
          </p:cNvSpPr>
          <p:nvPr>
            <p:ph type="title"/>
          </p:nvPr>
        </p:nvSpPr>
        <p:spPr/>
        <p:txBody>
          <a:bodyPr/>
          <a:lstStyle/>
          <a:p>
            <a:r>
              <a:rPr lang="pl-PL" sz="2000" dirty="0"/>
              <a:t>Lokalne partnerstwo jest w stanie dodać znaczącą wartość do tworzenia polityki poprzez:</a:t>
            </a:r>
            <a:br>
              <a:rPr lang="pl-PL" sz="2000" dirty="0"/>
            </a:br>
            <a:endParaRPr lang="pl-PL" sz="2000" dirty="0"/>
          </a:p>
        </p:txBody>
      </p:sp>
      <p:sp>
        <p:nvSpPr>
          <p:cNvPr id="3" name="Symbol zastępczy zawartości 2">
            <a:extLst>
              <a:ext uri="{FF2B5EF4-FFF2-40B4-BE49-F238E27FC236}">
                <a16:creationId xmlns:a16="http://schemas.microsoft.com/office/drawing/2014/main" id="{B7A77535-EE46-4E93-A2EE-5116DC5ADF0D}"/>
              </a:ext>
            </a:extLst>
          </p:cNvPr>
          <p:cNvSpPr>
            <a:spLocks noGrp="1"/>
          </p:cNvSpPr>
          <p:nvPr>
            <p:ph idx="1"/>
          </p:nvPr>
        </p:nvSpPr>
        <p:spPr>
          <a:xfrm>
            <a:off x="914400" y="1340768"/>
            <a:ext cx="7772400" cy="5158808"/>
          </a:xfrm>
        </p:spPr>
        <p:txBody>
          <a:bodyPr>
            <a:normAutofit fontScale="47500" lnSpcReduction="20000"/>
          </a:bodyPr>
          <a:lstStyle/>
          <a:p>
            <a:r>
              <a:rPr lang="pl-PL" sz="3400" dirty="0"/>
              <a:t>• Łączenie różnych partnerów i obszarów polityki oraz ułatwianie powstawania szerokich perspektyw czy zintegrowanych rozwiązań wieloaspektowych problemów. </a:t>
            </a:r>
            <a:br>
              <a:rPr lang="pl-PL" sz="3400" dirty="0"/>
            </a:br>
            <a:r>
              <a:rPr lang="pl-PL" sz="3400" dirty="0"/>
              <a:t>• Usprawnianie komunikacji wertykalnej pomiędzy twórcami polityki z różnych poziomów zarządzania.</a:t>
            </a:r>
            <a:br>
              <a:rPr lang="pl-PL" sz="3400" dirty="0"/>
            </a:br>
            <a:r>
              <a:rPr lang="pl-PL" sz="3400" dirty="0"/>
              <a:t>• Wspieranie lepszego dostosowania polityki do lokalnych warunków, potrzeb i możliwości. </a:t>
            </a:r>
            <a:br>
              <a:rPr lang="pl-PL" sz="3400" dirty="0"/>
            </a:br>
            <a:r>
              <a:rPr lang="pl-PL" sz="3400" dirty="0"/>
              <a:t>• Wskazywanie potencjalnych konfliktów lub synergii, które występują pomiędzy różnymi strategiami.</a:t>
            </a:r>
            <a:br>
              <a:rPr lang="pl-PL" sz="3400" dirty="0"/>
            </a:br>
            <a:r>
              <a:rPr lang="pl-PL" sz="3400" dirty="0"/>
              <a:t>• Kreowanie liderów, budowanie zaufania i zgody co do priorytetów. </a:t>
            </a:r>
            <a:br>
              <a:rPr lang="pl-PL" sz="3400" dirty="0"/>
            </a:br>
            <a:r>
              <a:rPr lang="pl-PL" sz="3400" dirty="0"/>
              <a:t>• Włączanie spraw społeczeństwa obywatelskiego i sektora prywatnego do strategicznego planowania. </a:t>
            </a:r>
            <a:br>
              <a:rPr lang="pl-PL" sz="3400" dirty="0"/>
            </a:br>
            <a:r>
              <a:rPr lang="pl-PL" sz="3400" dirty="0"/>
              <a:t>• Dzielenie się informacjami na temat skutecznych praktyk, sprawdzonych w działaniu oraz oferowanie posiadanej wiedzy, pochodzącej z praktycznego doświadczenia na temat tego co jest skuteczne w działaniu, a co nie. Jeśli wartość wkładu lokalnego partnerstwa do tworzenia polityki zostałaby uznana, miałoby to wpływ zarówno na proces rządzenia jak i na same partnerstwa. Miałby on swój wyraz między innymi w:</a:t>
            </a:r>
            <a:br>
              <a:rPr lang="pl-PL" sz="3400" dirty="0"/>
            </a:br>
            <a:r>
              <a:rPr lang="pl-PL" sz="3400" dirty="0"/>
              <a:t>• potrzebie tworzenia takiej polityki rządzenia, która byłaby elastyczna i adaptowała się do zmian;</a:t>
            </a:r>
            <a:br>
              <a:rPr lang="pl-PL" sz="3400" dirty="0"/>
            </a:br>
            <a:r>
              <a:rPr lang="pl-PL" sz="3400" dirty="0"/>
              <a:t>• potrzebie stworzenia kanałów komunikacji pomiędzy wielopoziomowymi strukturami zarządzania, by stały się otwarte na idee powstające na niskich szczeblach;</a:t>
            </a:r>
            <a:br>
              <a:rPr lang="pl-PL" sz="3400" dirty="0"/>
            </a:br>
            <a:r>
              <a:rPr lang="pl-PL" sz="3400" dirty="0"/>
              <a:t>• potrzebie uwzględnienia w procesie tworzenia i realizowania polityki, lokalnego zróżnicowania i wartości płynących z praktycznych dowodów. </a:t>
            </a:r>
          </a:p>
          <a:p>
            <a:endParaRPr lang="pl-PL" dirty="0"/>
          </a:p>
        </p:txBody>
      </p:sp>
    </p:spTree>
    <p:extLst>
      <p:ext uri="{BB962C8B-B14F-4D97-AF65-F5344CB8AC3E}">
        <p14:creationId xmlns:p14="http://schemas.microsoft.com/office/powerpoint/2010/main" val="2233441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98F4E7-35A2-4BF0-8E88-F08F4FAD7F0E}"/>
              </a:ext>
            </a:extLst>
          </p:cNvPr>
          <p:cNvSpPr>
            <a:spLocks noGrp="1"/>
          </p:cNvSpPr>
          <p:nvPr>
            <p:ph type="title"/>
          </p:nvPr>
        </p:nvSpPr>
        <p:spPr/>
        <p:txBody>
          <a:bodyPr/>
          <a:lstStyle/>
          <a:p>
            <a:r>
              <a:rPr lang="pl-PL" sz="2800" dirty="0"/>
              <a:t>Model sieciowej pomocy i integracji społecznej</a:t>
            </a:r>
          </a:p>
        </p:txBody>
      </p:sp>
      <p:sp>
        <p:nvSpPr>
          <p:cNvPr id="3" name="Symbol zastępczy zawartości 2">
            <a:extLst>
              <a:ext uri="{FF2B5EF4-FFF2-40B4-BE49-F238E27FC236}">
                <a16:creationId xmlns:a16="http://schemas.microsoft.com/office/drawing/2014/main" id="{AF26883C-E934-4300-9D55-AF48D2348FD0}"/>
              </a:ext>
            </a:extLst>
          </p:cNvPr>
          <p:cNvSpPr>
            <a:spLocks noGrp="1"/>
          </p:cNvSpPr>
          <p:nvPr>
            <p:ph idx="1"/>
          </p:nvPr>
        </p:nvSpPr>
        <p:spPr/>
        <p:txBody>
          <a:bodyPr>
            <a:normAutofit fontScale="92500" lnSpcReduction="10000"/>
          </a:bodyPr>
          <a:lstStyle/>
          <a:p>
            <a:r>
              <a:rPr lang="pl-PL" dirty="0"/>
              <a:t>Struktura modelu</a:t>
            </a:r>
          </a:p>
          <a:p>
            <a:r>
              <a:rPr lang="pl-PL" dirty="0"/>
              <a:t>- Cele i zasady pomocy społecznej</a:t>
            </a:r>
          </a:p>
          <a:p>
            <a:r>
              <a:rPr lang="pl-PL" dirty="0"/>
              <a:t>- Struktura organizacyjna sieci usług</a:t>
            </a:r>
          </a:p>
          <a:p>
            <a:r>
              <a:rPr lang="pl-PL" dirty="0"/>
              <a:t>- Proces organizacji sieciowej pomocy społecznej model DPZM (Diagnoza – Planowanie – Zapewnianie realizacji – Monitoring)</a:t>
            </a:r>
          </a:p>
          <a:p>
            <a:r>
              <a:rPr lang="pl-PL" dirty="0"/>
              <a:t>- Procesy animacyjne i zarządcze w sieciach - animowanie społeczności, budowanie sieci, zarządzanie, ewaluacja</a:t>
            </a:r>
          </a:p>
          <a:p>
            <a:pPr lvl="5"/>
            <a:r>
              <a:rPr lang="pl-PL" dirty="0"/>
              <a:t>                                                    Dr hab. Ryszard Szarfenberg U.W</a:t>
            </a:r>
          </a:p>
        </p:txBody>
      </p:sp>
    </p:spTree>
    <p:extLst>
      <p:ext uri="{BB962C8B-B14F-4D97-AF65-F5344CB8AC3E}">
        <p14:creationId xmlns:p14="http://schemas.microsoft.com/office/powerpoint/2010/main" val="383073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C126DE-E544-456C-BDC2-38F51A89E4A1}"/>
              </a:ext>
            </a:extLst>
          </p:cNvPr>
          <p:cNvSpPr>
            <a:spLocks noGrp="1"/>
          </p:cNvSpPr>
          <p:nvPr>
            <p:ph type="title"/>
          </p:nvPr>
        </p:nvSpPr>
        <p:spPr/>
        <p:txBody>
          <a:bodyPr/>
          <a:lstStyle/>
          <a:p>
            <a:endParaRPr lang="pl-PL" dirty="0"/>
          </a:p>
        </p:txBody>
      </p:sp>
      <p:pic>
        <p:nvPicPr>
          <p:cNvPr id="4" name="Symbol zastępczy zawartości 3">
            <a:extLst>
              <a:ext uri="{FF2B5EF4-FFF2-40B4-BE49-F238E27FC236}">
                <a16:creationId xmlns:a16="http://schemas.microsoft.com/office/drawing/2014/main" id="{B357AE78-D405-4C98-9C15-DA8BDC7A9C4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772400" cy="5251899"/>
          </a:xfrm>
          <a:prstGeom prst="rect">
            <a:avLst/>
          </a:prstGeom>
          <a:noFill/>
          <a:ln>
            <a:noFill/>
          </a:ln>
        </p:spPr>
      </p:pic>
      <p:sp>
        <p:nvSpPr>
          <p:cNvPr id="6" name="pole tekstowe 5">
            <a:extLst>
              <a:ext uri="{FF2B5EF4-FFF2-40B4-BE49-F238E27FC236}">
                <a16:creationId xmlns:a16="http://schemas.microsoft.com/office/drawing/2014/main" id="{8309D387-A470-4779-AF6B-DE5B50961ACE}"/>
              </a:ext>
            </a:extLst>
          </p:cNvPr>
          <p:cNvSpPr txBox="1"/>
          <p:nvPr/>
        </p:nvSpPr>
        <p:spPr>
          <a:xfrm>
            <a:off x="4355976" y="5949280"/>
            <a:ext cx="4172000" cy="369332"/>
          </a:xfrm>
          <a:prstGeom prst="rect">
            <a:avLst/>
          </a:prstGeom>
          <a:noFill/>
        </p:spPr>
        <p:txBody>
          <a:bodyPr wrap="square" rtlCol="0">
            <a:spAutoFit/>
          </a:bodyPr>
          <a:lstStyle/>
          <a:p>
            <a:r>
              <a:rPr lang="pl-PL" dirty="0"/>
              <a:t>Dr hab. Ryszard Szarfenberg U.W</a:t>
            </a:r>
          </a:p>
        </p:txBody>
      </p:sp>
    </p:spTree>
    <p:extLst>
      <p:ext uri="{BB962C8B-B14F-4D97-AF65-F5344CB8AC3E}">
        <p14:creationId xmlns:p14="http://schemas.microsoft.com/office/powerpoint/2010/main" val="345741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F937D5-EE78-4B43-B688-23DD716CEF3A}"/>
              </a:ext>
            </a:extLst>
          </p:cNvPr>
          <p:cNvSpPr>
            <a:spLocks noGrp="1"/>
          </p:cNvSpPr>
          <p:nvPr>
            <p:ph type="title"/>
          </p:nvPr>
        </p:nvSpPr>
        <p:spPr/>
        <p:txBody>
          <a:bodyPr/>
          <a:lstStyle/>
          <a:p>
            <a:endParaRPr lang="pl-PL" dirty="0"/>
          </a:p>
        </p:txBody>
      </p:sp>
      <p:pic>
        <p:nvPicPr>
          <p:cNvPr id="4" name="Symbol zastępczy zawartości 3">
            <a:extLst>
              <a:ext uri="{FF2B5EF4-FFF2-40B4-BE49-F238E27FC236}">
                <a16:creationId xmlns:a16="http://schemas.microsoft.com/office/drawing/2014/main" id="{432D9E04-AD0B-4880-BD89-6EF745F8232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512064"/>
            <a:ext cx="7772400" cy="4717136"/>
          </a:xfrm>
          <a:prstGeom prst="rect">
            <a:avLst/>
          </a:prstGeom>
          <a:noFill/>
          <a:ln>
            <a:noFill/>
          </a:ln>
        </p:spPr>
      </p:pic>
      <p:sp>
        <p:nvSpPr>
          <p:cNvPr id="5" name="pole tekstowe 4">
            <a:extLst>
              <a:ext uri="{FF2B5EF4-FFF2-40B4-BE49-F238E27FC236}">
                <a16:creationId xmlns:a16="http://schemas.microsoft.com/office/drawing/2014/main" id="{6AE11E6A-E631-4E10-9208-9EBDF691A7F4}"/>
              </a:ext>
            </a:extLst>
          </p:cNvPr>
          <p:cNvSpPr txBox="1"/>
          <p:nvPr/>
        </p:nvSpPr>
        <p:spPr>
          <a:xfrm>
            <a:off x="4067944" y="5805264"/>
            <a:ext cx="4032448" cy="369332"/>
          </a:xfrm>
          <a:prstGeom prst="rect">
            <a:avLst/>
          </a:prstGeom>
          <a:noFill/>
        </p:spPr>
        <p:txBody>
          <a:bodyPr wrap="square" rtlCol="0">
            <a:spAutoFit/>
          </a:bodyPr>
          <a:lstStyle/>
          <a:p>
            <a:r>
              <a:rPr lang="pl-PL" dirty="0"/>
              <a:t> Dr hab. Ryszard Szarfenberg U.W</a:t>
            </a:r>
          </a:p>
        </p:txBody>
      </p:sp>
    </p:spTree>
    <p:extLst>
      <p:ext uri="{BB962C8B-B14F-4D97-AF65-F5344CB8AC3E}">
        <p14:creationId xmlns:p14="http://schemas.microsoft.com/office/powerpoint/2010/main" val="980824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E99C03-111A-4D1B-BC91-8D2FE752B740}"/>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id="{2234F9DB-DD17-4154-BCB0-122EEE7437E5}"/>
              </a:ext>
            </a:extLst>
          </p:cNvPr>
          <p:cNvPicPr>
            <a:picLocks noGrp="1" noChangeAspect="1"/>
          </p:cNvPicPr>
          <p:nvPr>
            <p:ph idx="1"/>
          </p:nvPr>
        </p:nvPicPr>
        <p:blipFill>
          <a:blip r:embed="rId2"/>
          <a:stretch>
            <a:fillRect/>
          </a:stretch>
        </p:blipFill>
        <p:spPr>
          <a:xfrm>
            <a:off x="827584" y="1628800"/>
            <a:ext cx="7772400" cy="4361600"/>
          </a:xfrm>
          <a:prstGeom prst="rect">
            <a:avLst/>
          </a:prstGeom>
        </p:spPr>
      </p:pic>
    </p:spTree>
    <p:extLst>
      <p:ext uri="{BB962C8B-B14F-4D97-AF65-F5344CB8AC3E}">
        <p14:creationId xmlns:p14="http://schemas.microsoft.com/office/powerpoint/2010/main" val="583834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368E104-AF1B-43A7-A7FD-0803C43E3675}"/>
              </a:ext>
            </a:extLst>
          </p:cNvPr>
          <p:cNvSpPr>
            <a:spLocks noGrp="1" noChangeArrowheads="1"/>
          </p:cNvSpPr>
          <p:nvPr>
            <p:ph type="title"/>
          </p:nvPr>
        </p:nvSpPr>
        <p:spPr/>
        <p:txBody>
          <a:bodyPr/>
          <a:lstStyle/>
          <a:p>
            <a:pPr eaLnBrk="1" hangingPunct="1">
              <a:defRPr/>
            </a:pPr>
            <a:endParaRPr lang="pl-PL" altLang="pl-PL" dirty="0"/>
          </a:p>
        </p:txBody>
      </p:sp>
      <p:sp>
        <p:nvSpPr>
          <p:cNvPr id="3075" name="Rectangle 3">
            <a:extLst>
              <a:ext uri="{FF2B5EF4-FFF2-40B4-BE49-F238E27FC236}">
                <a16:creationId xmlns:a16="http://schemas.microsoft.com/office/drawing/2014/main" id="{2D241A53-E170-4CBF-8713-E8061BEBAA69}"/>
              </a:ext>
            </a:extLst>
          </p:cNvPr>
          <p:cNvSpPr>
            <a:spLocks noGrp="1" noChangeArrowheads="1"/>
          </p:cNvSpPr>
          <p:nvPr>
            <p:ph type="body" idx="1"/>
          </p:nvPr>
        </p:nvSpPr>
        <p:spPr>
          <a:xfrm>
            <a:off x="457200" y="404813"/>
            <a:ext cx="8229600" cy="5721350"/>
          </a:xfrm>
        </p:spPr>
        <p:txBody>
          <a:bodyPr>
            <a:normAutofit/>
          </a:bodyPr>
          <a:lstStyle/>
          <a:p>
            <a:pPr algn="ctr" eaLnBrk="1" hangingPunct="1">
              <a:defRPr/>
            </a:pPr>
            <a:r>
              <a:rPr lang="pl-PL" altLang="pl-PL" sz="5400" dirty="0"/>
              <a:t>Model CAL</a:t>
            </a:r>
          </a:p>
        </p:txBody>
      </p:sp>
      <p:pic>
        <p:nvPicPr>
          <p:cNvPr id="24580" name="Picture 5" descr="temp">
            <a:extLst>
              <a:ext uri="{FF2B5EF4-FFF2-40B4-BE49-F238E27FC236}">
                <a16:creationId xmlns:a16="http://schemas.microsoft.com/office/drawing/2014/main" id="{740E69D0-B4C8-4F02-9FF6-0742C4D9A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844675"/>
            <a:ext cx="7272338"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938B9E-7295-4BF6-81A8-3033B6CDED8A}"/>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E185FEB1-0701-4BD7-BBC4-F245CBA2C0A4}"/>
              </a:ext>
            </a:extLst>
          </p:cNvPr>
          <p:cNvSpPr>
            <a:spLocks noGrp="1"/>
          </p:cNvSpPr>
          <p:nvPr>
            <p:ph idx="1"/>
          </p:nvPr>
        </p:nvSpPr>
        <p:spPr/>
        <p:txBody>
          <a:bodyPr/>
          <a:lstStyle/>
          <a:p>
            <a:r>
              <a:rPr lang="pl-PL" dirty="0"/>
              <a:t>Pomoc społeczna jest instytucją polityki społecznej państwa, mającą na celu umożliwienie osobom i rodzinom przezwyciężanie trudnych sytuacji życiowych, których nie są one w stanie pokonać, wykorzystując własne uprawnienia, zasoby i możliwości</a:t>
            </a:r>
          </a:p>
          <a:p>
            <a:r>
              <a:rPr lang="pl-PL" dirty="0"/>
              <a:t>(Ustawa o pomocy społecznej z dnia 12 marca 2004 r )</a:t>
            </a:r>
          </a:p>
          <a:p>
            <a:endParaRPr lang="pl-PL" dirty="0"/>
          </a:p>
        </p:txBody>
      </p:sp>
      <p:sp>
        <p:nvSpPr>
          <p:cNvPr id="6" name="Rectangle 3">
            <a:extLst>
              <a:ext uri="{FF2B5EF4-FFF2-40B4-BE49-F238E27FC236}">
                <a16:creationId xmlns:a16="http://schemas.microsoft.com/office/drawing/2014/main" id="{20102EA8-B5FC-4EA0-9E17-18098FF8793E}"/>
              </a:ext>
            </a:extLst>
          </p:cNvPr>
          <p:cNvSpPr>
            <a:spLocks noChangeArrowheads="1"/>
          </p:cNvSpPr>
          <p:nvPr/>
        </p:nvSpPr>
        <p:spPr bwMode="auto">
          <a:xfrm>
            <a:off x="304800" y="1201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406849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233E19-1FC1-4AB6-A415-6D79F93E48D5}"/>
              </a:ext>
            </a:extLst>
          </p:cNvPr>
          <p:cNvSpPr>
            <a:spLocks noGrp="1"/>
          </p:cNvSpPr>
          <p:nvPr>
            <p:ph type="title"/>
          </p:nvPr>
        </p:nvSpPr>
        <p:spPr/>
        <p:txBody>
          <a:bodyPr/>
          <a:lstStyle/>
          <a:p>
            <a:endParaRPr lang="pl-PL" dirty="0"/>
          </a:p>
        </p:txBody>
      </p:sp>
      <p:pic>
        <p:nvPicPr>
          <p:cNvPr id="5" name="Symbol zastępczy zawartości 4">
            <a:extLst>
              <a:ext uri="{FF2B5EF4-FFF2-40B4-BE49-F238E27FC236}">
                <a16:creationId xmlns:a16="http://schemas.microsoft.com/office/drawing/2014/main" id="{BFCE4471-932A-436F-BBDE-242B7B2C32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215" y="426383"/>
            <a:ext cx="7732523" cy="4717136"/>
          </a:xfrm>
        </p:spPr>
      </p:pic>
      <p:sp>
        <p:nvSpPr>
          <p:cNvPr id="6" name="pole tekstowe 5">
            <a:extLst>
              <a:ext uri="{FF2B5EF4-FFF2-40B4-BE49-F238E27FC236}">
                <a16:creationId xmlns:a16="http://schemas.microsoft.com/office/drawing/2014/main" id="{F642D5EC-F31A-4D77-A4CE-EC3C68077A83}"/>
              </a:ext>
            </a:extLst>
          </p:cNvPr>
          <p:cNvSpPr txBox="1"/>
          <p:nvPr/>
        </p:nvSpPr>
        <p:spPr>
          <a:xfrm>
            <a:off x="1547664" y="5373216"/>
            <a:ext cx="6552728" cy="1477328"/>
          </a:xfrm>
          <a:prstGeom prst="rect">
            <a:avLst/>
          </a:prstGeom>
          <a:noFill/>
        </p:spPr>
        <p:txBody>
          <a:bodyPr wrap="square" rtlCol="0">
            <a:spAutoFit/>
          </a:bodyPr>
          <a:lstStyle/>
          <a:p>
            <a:r>
              <a:rPr lang="de-DE" dirty="0"/>
              <a:t>Jürgen Stierle</a:t>
            </a:r>
            <a:r>
              <a:rPr lang="pl-PL" dirty="0"/>
              <a:t>, </a:t>
            </a:r>
            <a:r>
              <a:rPr lang="de-DE" dirty="0"/>
              <a:t>Dieter Wehe</a:t>
            </a:r>
            <a:r>
              <a:rPr lang="pl-PL" dirty="0"/>
              <a:t>, </a:t>
            </a:r>
            <a:r>
              <a:rPr lang="de-DE" dirty="0"/>
              <a:t>Helmut Siller</a:t>
            </a:r>
            <a:endParaRPr lang="pl-PL" dirty="0"/>
          </a:p>
          <a:p>
            <a:endParaRPr lang="pl-PL" b="1" dirty="0"/>
          </a:p>
          <a:p>
            <a:r>
              <a:rPr lang="pl-PL" b="1" dirty="0"/>
              <a:t>Handbuch Polizeimanagement</a:t>
            </a:r>
          </a:p>
          <a:p>
            <a:endParaRPr lang="de-DE" dirty="0"/>
          </a:p>
          <a:p>
            <a:endParaRPr lang="pl-PL" dirty="0"/>
          </a:p>
        </p:txBody>
      </p:sp>
      <p:sp>
        <p:nvSpPr>
          <p:cNvPr id="7" name="Rectangle 1">
            <a:extLst>
              <a:ext uri="{FF2B5EF4-FFF2-40B4-BE49-F238E27FC236}">
                <a16:creationId xmlns:a16="http://schemas.microsoft.com/office/drawing/2014/main" id="{1C795BA1-73F9-44F1-8CFB-CFD3A6DD8C68}"/>
              </a:ext>
            </a:extLst>
          </p:cNvPr>
          <p:cNvSpPr>
            <a:spLocks noChangeArrowheads="1"/>
          </p:cNvSpPr>
          <p:nvPr/>
        </p:nvSpPr>
        <p:spPr bwMode="auto">
          <a:xfrm>
            <a:off x="0" y="-323166"/>
            <a:ext cx="328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362377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86DCB4-7746-44D0-8070-8FC8CB22C2A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65DEED90-E5E7-4A11-840A-DAEF8B16A368}"/>
              </a:ext>
            </a:extLst>
          </p:cNvPr>
          <p:cNvSpPr>
            <a:spLocks noGrp="1"/>
          </p:cNvSpPr>
          <p:nvPr>
            <p:ph idx="1"/>
          </p:nvPr>
        </p:nvSpPr>
        <p:spPr/>
        <p:txBody>
          <a:bodyPr>
            <a:normAutofit fontScale="77500" lnSpcReduction="20000"/>
          </a:bodyPr>
          <a:lstStyle/>
          <a:p>
            <a:r>
              <a:rPr lang="pl-PL" dirty="0"/>
              <a:t> </a:t>
            </a:r>
          </a:p>
          <a:p>
            <a:r>
              <a:rPr lang="pl-PL" dirty="0"/>
              <a:t>Gmina i powiat opracowują strategię rozwiązywania problemów społecznych, a samorząd województwa strategię w zakresie polityki społecznej.</a:t>
            </a:r>
          </a:p>
          <a:p>
            <a:r>
              <a:rPr lang="pl-PL" dirty="0"/>
              <a:t>2.Strategia, o której mowa w ust.1, zawiera w szczególności:</a:t>
            </a:r>
          </a:p>
          <a:p>
            <a:r>
              <a:rPr lang="pl-PL" dirty="0"/>
              <a:t>1)diagnozę sytuacji społecznej;</a:t>
            </a:r>
          </a:p>
          <a:p>
            <a:r>
              <a:rPr lang="pl-PL" dirty="0"/>
              <a:t>2) prognozę zmian w zakresie objętym strategią;</a:t>
            </a:r>
          </a:p>
          <a:p>
            <a:r>
              <a:rPr lang="pl-PL" dirty="0"/>
              <a:t>3) określenie:</a:t>
            </a:r>
          </a:p>
          <a:p>
            <a:r>
              <a:rPr lang="pl-PL" dirty="0"/>
              <a:t>a) celów strategicznych projektowanych zmian,</a:t>
            </a:r>
          </a:p>
          <a:p>
            <a:r>
              <a:rPr lang="pl-PL" dirty="0"/>
              <a:t>b) kierunków niezbędnych działań,</a:t>
            </a:r>
          </a:p>
          <a:p>
            <a:r>
              <a:rPr lang="pl-PL" dirty="0"/>
              <a:t>c) sposobu realizacji strategii oraz jej ram finansowych,</a:t>
            </a:r>
          </a:p>
          <a:p>
            <a:r>
              <a:rPr lang="pl-PL" dirty="0"/>
              <a:t>d) wskaźników realizacji działań.</a:t>
            </a:r>
          </a:p>
          <a:p>
            <a:endParaRPr lang="pl-PL" dirty="0"/>
          </a:p>
        </p:txBody>
      </p:sp>
    </p:spTree>
    <p:extLst>
      <p:ext uri="{BB962C8B-B14F-4D97-AF65-F5344CB8AC3E}">
        <p14:creationId xmlns:p14="http://schemas.microsoft.com/office/powerpoint/2010/main" val="370006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2DF801-2C69-4253-B178-AD59E0C17D32}"/>
              </a:ext>
            </a:extLst>
          </p:cNvPr>
          <p:cNvSpPr>
            <a:spLocks noGrp="1"/>
          </p:cNvSpPr>
          <p:nvPr>
            <p:ph type="title"/>
          </p:nvPr>
        </p:nvSpPr>
        <p:spPr/>
        <p:txBody>
          <a:bodyPr/>
          <a:lstStyle/>
          <a:p>
            <a:r>
              <a:rPr lang="pl-PL" sz="2800" dirty="0"/>
              <a:t>Sieciowy wymiar pomocy społecznej</a:t>
            </a:r>
          </a:p>
        </p:txBody>
      </p:sp>
      <p:sp>
        <p:nvSpPr>
          <p:cNvPr id="3" name="Symbol zastępczy zawartości 2">
            <a:extLst>
              <a:ext uri="{FF2B5EF4-FFF2-40B4-BE49-F238E27FC236}">
                <a16:creationId xmlns:a16="http://schemas.microsoft.com/office/drawing/2014/main" id="{65F5D7C2-1D0A-4F9D-A948-FB4CDE37AD2E}"/>
              </a:ext>
            </a:extLst>
          </p:cNvPr>
          <p:cNvSpPr>
            <a:spLocks noGrp="1"/>
          </p:cNvSpPr>
          <p:nvPr>
            <p:ph idx="1"/>
          </p:nvPr>
        </p:nvSpPr>
        <p:spPr/>
        <p:txBody>
          <a:bodyPr>
            <a:normAutofit fontScale="55000" lnSpcReduction="20000"/>
          </a:bodyPr>
          <a:lstStyle/>
          <a:p>
            <a:r>
              <a:rPr lang="pl-PL" dirty="0"/>
              <a:t>współpraca z powiatowym urzędem pracy w zakresie upowszechniania ofert  pracy oraz informacji o wolnych miejscach pracy, upowszechniania informacji  o usługach poradnictwa zawodowego i o szkoleniach oraz realizacji Programu  Aktywizacja i Integracja, o którym mowa w przepisach o promocji zatrudnienia i instytucjach rynku pracy.</a:t>
            </a:r>
          </a:p>
          <a:p>
            <a:r>
              <a:rPr lang="pl-PL" dirty="0"/>
              <a:t>organizowanie i świadczenie specjalistycznych usług opiekuńczych w miejscu zamieszkania dla osób z zaburzeniami psychicznymi;</a:t>
            </a:r>
          </a:p>
          <a:p>
            <a:r>
              <a:rPr lang="pl-PL" dirty="0"/>
              <a:t>Ustawa o pożytku publicznym i wolontariacie – w zakresie pomocy społecznej, w  tym pomocy rodzinom i osobom w trudnej sytuacji  życiowej oraz wyrównywania szans tych rodzin i osób;</a:t>
            </a:r>
          </a:p>
          <a:p>
            <a:r>
              <a:rPr lang="pl-PL" dirty="0"/>
              <a:t>- system wspierania rodziny i system pieczy zastępczej</a:t>
            </a:r>
          </a:p>
          <a:p>
            <a:r>
              <a:rPr lang="pl-PL" dirty="0"/>
              <a:t>- system ochrony zdrowia np. osoby starsze z chorobami neurologicznymi</a:t>
            </a:r>
          </a:p>
          <a:p>
            <a:r>
              <a:rPr lang="pl-PL" dirty="0"/>
              <a:t>młodzież – np. usamodzielnianie wychowanków placówek opiekuńczo – wychowawczych i resocjalizacyjnych itd.</a:t>
            </a:r>
          </a:p>
          <a:p>
            <a:r>
              <a:rPr lang="pl-PL" dirty="0"/>
              <a:t>przemoc – Procedura Niebieskiej Karty</a:t>
            </a:r>
          </a:p>
          <a:p>
            <a:r>
              <a:rPr lang="pl-PL" dirty="0"/>
              <a:t>osoby starsze – także w kierunku jakości życia  (Rady seniorów, UTW)</a:t>
            </a:r>
          </a:p>
          <a:p>
            <a:endParaRPr lang="pl-PL" dirty="0"/>
          </a:p>
          <a:p>
            <a:endParaRPr lang="pl-PL" dirty="0"/>
          </a:p>
          <a:p>
            <a:endParaRPr lang="pl-PL" dirty="0"/>
          </a:p>
        </p:txBody>
      </p:sp>
    </p:spTree>
    <p:extLst>
      <p:ext uri="{BB962C8B-B14F-4D97-AF65-F5344CB8AC3E}">
        <p14:creationId xmlns:p14="http://schemas.microsoft.com/office/powerpoint/2010/main" val="338354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1AF6CE-FA3A-480E-A56B-0BF506913E50}"/>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4CCA73E5-E137-4EE2-AFEE-60ECEF6D0DA3}"/>
              </a:ext>
            </a:extLst>
          </p:cNvPr>
          <p:cNvSpPr>
            <a:spLocks noGrp="1"/>
          </p:cNvSpPr>
          <p:nvPr>
            <p:ph idx="1"/>
          </p:nvPr>
        </p:nvSpPr>
        <p:spPr/>
        <p:txBody>
          <a:bodyPr>
            <a:normAutofit fontScale="77500" lnSpcReduction="20000"/>
          </a:bodyPr>
          <a:lstStyle/>
          <a:p>
            <a:r>
              <a:rPr lang="pl-PL" dirty="0"/>
              <a:t>Ustawa o działalności pożytku publicznego i o wolontariacie wskazuje katalog form współpracy administracji publicznej z organizacjami pozarządowymi. </a:t>
            </a:r>
          </a:p>
          <a:p>
            <a:pPr marL="68580" indent="0">
              <a:buNone/>
            </a:pPr>
            <a:r>
              <a:rPr lang="pl-PL" dirty="0"/>
              <a:t>- zlecanie zadań publicznych,</a:t>
            </a:r>
          </a:p>
          <a:p>
            <a:pPr marL="68580" lvl="0" indent="0">
              <a:buNone/>
            </a:pPr>
            <a:r>
              <a:rPr lang="pl-PL" dirty="0"/>
              <a:t>- wzajemne informowanie się o kierunkach prowadzonych działań,</a:t>
            </a:r>
          </a:p>
          <a:p>
            <a:pPr marL="68580" lvl="0" indent="0">
              <a:buNone/>
            </a:pPr>
            <a:r>
              <a:rPr lang="pl-PL" dirty="0"/>
              <a:t>- konsultowanie projektów aktów normatywnych,</a:t>
            </a:r>
          </a:p>
          <a:p>
            <a:pPr marL="68580" lvl="0" indent="0">
              <a:buNone/>
            </a:pPr>
            <a:r>
              <a:rPr lang="pl-PL" dirty="0"/>
              <a:t>- tworzenie wspólnych zespołów o charakterze doradczym i inicjatywnym.</a:t>
            </a:r>
          </a:p>
          <a:p>
            <a:pPr marL="68580" lvl="0" indent="0">
              <a:buNone/>
            </a:pPr>
            <a:r>
              <a:rPr lang="pl-PL" dirty="0"/>
              <a:t>- umowa o wykonanie inicjatywy lokalnej;</a:t>
            </a:r>
          </a:p>
          <a:p>
            <a:pPr marL="68580" lvl="0" indent="0">
              <a:buNone/>
            </a:pPr>
            <a:r>
              <a:rPr lang="pl-PL" dirty="0"/>
              <a:t>- umowy partnerstwa określone w Ustawie o prowadzeniu polityki rozwoju. DZ.U. nr 28, poz. 146</a:t>
            </a:r>
          </a:p>
          <a:p>
            <a:endParaRPr lang="pl-PL" dirty="0"/>
          </a:p>
        </p:txBody>
      </p:sp>
    </p:spTree>
    <p:extLst>
      <p:ext uri="{BB962C8B-B14F-4D97-AF65-F5344CB8AC3E}">
        <p14:creationId xmlns:p14="http://schemas.microsoft.com/office/powerpoint/2010/main" val="132894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57DC72-A1BE-45E5-9685-484849D6827A}"/>
              </a:ext>
            </a:extLst>
          </p:cNvPr>
          <p:cNvSpPr>
            <a:spLocks noGrp="1"/>
          </p:cNvSpPr>
          <p:nvPr>
            <p:ph type="title"/>
          </p:nvPr>
        </p:nvSpPr>
        <p:spPr/>
        <p:txBody>
          <a:bodyPr/>
          <a:lstStyle/>
          <a:p>
            <a:r>
              <a:rPr lang="pl-PL" sz="1800" dirty="0"/>
              <a:t>Zespoły interdyscyplinarne tworzone są z mocy ustawy o przeciwdziałaniu przemocy w rodzinie (art. 9a do 9d)</a:t>
            </a:r>
            <a:r>
              <a:rPr lang="pl-PL" dirty="0"/>
              <a:t>.</a:t>
            </a:r>
            <a:br>
              <a:rPr lang="pl-PL" dirty="0"/>
            </a:br>
            <a:endParaRPr lang="pl-PL" dirty="0"/>
          </a:p>
        </p:txBody>
      </p:sp>
      <p:sp>
        <p:nvSpPr>
          <p:cNvPr id="3" name="Symbol zastępczy zawartości 2">
            <a:extLst>
              <a:ext uri="{FF2B5EF4-FFF2-40B4-BE49-F238E27FC236}">
                <a16:creationId xmlns:a16="http://schemas.microsoft.com/office/drawing/2014/main" id="{4922862C-F045-4079-A3C5-6B8C7A8659A8}"/>
              </a:ext>
            </a:extLst>
          </p:cNvPr>
          <p:cNvSpPr>
            <a:spLocks noGrp="1"/>
          </p:cNvSpPr>
          <p:nvPr>
            <p:ph idx="1"/>
          </p:nvPr>
        </p:nvSpPr>
        <p:spPr/>
        <p:txBody>
          <a:bodyPr>
            <a:normAutofit fontScale="55000" lnSpcReduction="20000"/>
          </a:bodyPr>
          <a:lstStyle/>
          <a:p>
            <a:r>
              <a:rPr lang="pl-PL" dirty="0"/>
              <a:t> Gmina podejmuje działania na rzecz przeciwdziałania przemocy w rodzinie, w szczególności w ramach pracy w zespole interdyscyplinarnym, powołanym przez  wójta, burmistrza albo prezydenta miasta. W skład zespołu interdyscyplinarnego wchodzą przedstawiciele: jednostek organizacyjnych pomocy społecznej, gminnej komisji rozwiązywania problemów alkoholowych, Policji,  oświaty, ochrony zdrowia, organizacji pozarządowych. W skład zespołu interdyscyplinarnego wchodzą także kuratorzy sądowi, mogą wchodzić także prokuratorzy oraz przedstawiciele innych podmiotów działających na rzecz przeciwdziałania przemocy w rodzinie. Zespół interdyscyplinarny działa na podstawie porozumień zawartych między wójtem, burmistrzem albo prezydentem miasta a podmiotami, wchodzącymi w skład zespołu interdyscyplinarnego. Obsługę zespołu interdyscyplinarnego zapewnia ośrodek pomocy społecznej. Zadaniem zespołu interdyscyplinarnego jest integrowanie i koordynowanie działań podmiotów.</a:t>
            </a:r>
          </a:p>
          <a:p>
            <a:r>
              <a:rPr lang="pl-PL" dirty="0"/>
              <a:t>Koncepcja tworzenia zespołów interdyscyplinarnych może być jednak wykorzystywana także w działaniu z innymi problemami społecznymi, które zwykle mają charakter wieloaspektowy, otwarty i ze względu na charakter danych nieuporządkowany. </a:t>
            </a:r>
          </a:p>
        </p:txBody>
      </p:sp>
    </p:spTree>
    <p:extLst>
      <p:ext uri="{BB962C8B-B14F-4D97-AF65-F5344CB8AC3E}">
        <p14:creationId xmlns:p14="http://schemas.microsoft.com/office/powerpoint/2010/main" val="248241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E21FA83-79F0-4BDB-B0CF-3196FAC32DF9}"/>
              </a:ext>
            </a:extLst>
          </p:cNvPr>
          <p:cNvSpPr>
            <a:spLocks noGrp="1" noChangeArrowheads="1"/>
          </p:cNvSpPr>
          <p:nvPr>
            <p:ph type="title"/>
          </p:nvPr>
        </p:nvSpPr>
        <p:spPr/>
        <p:txBody>
          <a:bodyPr/>
          <a:lstStyle/>
          <a:p>
            <a:pPr eaLnBrk="1" hangingPunct="1">
              <a:defRPr/>
            </a:pPr>
            <a:r>
              <a:rPr lang="pl-PL" altLang="pl-PL" sz="2400" b="1" dirty="0"/>
              <a:t>Jane Addams:Hull House Maps and Papers (1895)</a:t>
            </a:r>
            <a:br>
              <a:rPr lang="pl-PL" altLang="pl-PL" sz="2400" b="1" dirty="0"/>
            </a:br>
            <a:br>
              <a:rPr lang="pl-PL" altLang="pl-PL" sz="2400" b="1" dirty="0"/>
            </a:br>
            <a:r>
              <a:rPr lang="pl-PL" altLang="pl-PL" b="1" dirty="0">
                <a:hlinkClick r:id="rId2"/>
              </a:rPr>
              <a:t>Nationality Map 1</a:t>
            </a:r>
            <a:r>
              <a:rPr lang="pl-PL" altLang="pl-PL" dirty="0"/>
              <a:t> </a:t>
            </a:r>
          </a:p>
        </p:txBody>
      </p:sp>
      <p:pic>
        <p:nvPicPr>
          <p:cNvPr id="44035" name="Picture 3">
            <a:extLst>
              <a:ext uri="{FF2B5EF4-FFF2-40B4-BE49-F238E27FC236}">
                <a16:creationId xmlns:a16="http://schemas.microsoft.com/office/drawing/2014/main" id="{F973E1DC-B003-4536-9FEC-7E403F70D995}"/>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FB7EE6D-743D-434E-AD61-6C74FCD82E04}"/>
              </a:ext>
            </a:extLst>
          </p:cNvPr>
          <p:cNvSpPr>
            <a:spLocks noGrp="1" noChangeArrowheads="1"/>
          </p:cNvSpPr>
          <p:nvPr>
            <p:ph type="title"/>
          </p:nvPr>
        </p:nvSpPr>
        <p:spPr/>
        <p:txBody>
          <a:bodyPr/>
          <a:lstStyle/>
          <a:p>
            <a:pPr eaLnBrk="1" hangingPunct="1">
              <a:defRPr/>
            </a:pPr>
            <a:endParaRPr lang="pl-PL" altLang="pl-PL" dirty="0"/>
          </a:p>
        </p:txBody>
      </p:sp>
      <p:pic>
        <p:nvPicPr>
          <p:cNvPr id="47107" name="Picture 3">
            <a:extLst>
              <a:ext uri="{FF2B5EF4-FFF2-40B4-BE49-F238E27FC236}">
                <a16:creationId xmlns:a16="http://schemas.microsoft.com/office/drawing/2014/main" id="{0F36A726-EBDB-46E4-A4AC-8BDA3EF537D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404813"/>
            <a:ext cx="8229600" cy="57213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589680-EB68-44C4-88AC-ED0632529C28}"/>
              </a:ext>
            </a:extLst>
          </p:cNvPr>
          <p:cNvSpPr>
            <a:spLocks noGrp="1"/>
          </p:cNvSpPr>
          <p:nvPr>
            <p:ph type="title"/>
          </p:nvPr>
        </p:nvSpPr>
        <p:spPr/>
        <p:txBody>
          <a:bodyPr/>
          <a:lstStyle/>
          <a:p>
            <a:r>
              <a:rPr lang="pl-PL" sz="2000" dirty="0"/>
              <a:t>Włączanie jednostek pomocy społecznej w lokalne sieci wsparcia – przykład mieszkalnictwo wspomagane dla osób z chorobami neurologicznymi</a:t>
            </a:r>
          </a:p>
        </p:txBody>
      </p:sp>
      <p:sp>
        <p:nvSpPr>
          <p:cNvPr id="3" name="Symbol zastępczy zawartości 2">
            <a:extLst>
              <a:ext uri="{FF2B5EF4-FFF2-40B4-BE49-F238E27FC236}">
                <a16:creationId xmlns:a16="http://schemas.microsoft.com/office/drawing/2014/main" id="{E5E83F57-4E2C-47B5-A2E3-78B5CD71CC8A}"/>
              </a:ext>
            </a:extLst>
          </p:cNvPr>
          <p:cNvSpPr>
            <a:spLocks noGrp="1"/>
          </p:cNvSpPr>
          <p:nvPr>
            <p:ph idx="1"/>
          </p:nvPr>
        </p:nvSpPr>
        <p:spPr/>
        <p:txBody>
          <a:bodyPr>
            <a:noAutofit/>
          </a:bodyPr>
          <a:lstStyle/>
          <a:p>
            <a:r>
              <a:rPr lang="pl-PL" sz="1600" dirty="0"/>
              <a:t>W dokumencie „Niezbędne kierunki zmian i warunki rozwoju psychiatrycznej opieki zdrowotnej w Rzeczypospolitej Polskiej” który zawiera wiele odniesień do samej idei deinstytucjonalizacji, podkreślono, że jest to proces koordynowany obejmujący: lecznictwo, systemy wsparcia, uczestnictwo społeczne i zawodowe, że w istocie jest wieloprofesjonalny tzn. realizowany przez zespoły wielodyscyplinarne z odpowiedzialnym kierowaniem. Niezębne jest przełamanie barier międzyresortowych w zakresie polityki zdrowotnej i społecznej Wskazano także konieczność wymaganego zakresu zintegrowanej oferty usług finansowanych ze środków pomocy społecznej i zintegrowanej oferty świadczeń gwarantowanych finansowanych ze środków publicznych oraz instytucjonalne zapewnienie koordynacji ich świadczenia. Ma to prowadzić do stworzenia możliwości świadczenia usług społecznych w placówkach zdrowotnych, a usług zdrowotnych w placówkach pomocy społecznej (regulacje prawne, zatrudnienie, finansowanie). Proponuje się także dwie płaszczyzny koordynacji tak rozumianej deinstytucjonalizacji:</a:t>
            </a:r>
          </a:p>
          <a:p>
            <a:r>
              <a:rPr lang="pl-PL" sz="1600" dirty="0"/>
              <a:t>1) odpowiedzialność terytorialna (ocena potrzeb, zasobów, wprowadzenie rozwiązań);</a:t>
            </a:r>
          </a:p>
          <a:p>
            <a:r>
              <a:rPr lang="pl-PL" sz="1600" dirty="0"/>
              <a:t>2) koordynacja regionalna (ponadlokalne potrzeby, zasoby i rozwiązania, wsparcie dla rozwiązań lokalnych) i krajowa (planowanie, legislacja, modelowanie, monitoring).</a:t>
            </a:r>
          </a:p>
        </p:txBody>
      </p:sp>
    </p:spTree>
    <p:extLst>
      <p:ext uri="{BB962C8B-B14F-4D97-AF65-F5344CB8AC3E}">
        <p14:creationId xmlns:p14="http://schemas.microsoft.com/office/powerpoint/2010/main" val="2418560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F46434-C8BE-496B-9C00-F16CD08EE9B2}"/>
              </a:ext>
            </a:extLst>
          </p:cNvPr>
          <p:cNvSpPr>
            <a:spLocks noGrp="1"/>
          </p:cNvSpPr>
          <p:nvPr>
            <p:ph type="title"/>
          </p:nvPr>
        </p:nvSpPr>
        <p:spPr/>
        <p:txBody>
          <a:bodyPr/>
          <a:lstStyle/>
          <a:p>
            <a:r>
              <a:rPr lang="pl-PL" sz="2000" dirty="0"/>
              <a:t>Włączanie jednostek pomocy społecznej w lokalne sieci wsparcia – przykład mieszkalnictwo wspomagane dla osób z chorobami neurologicznymi</a:t>
            </a:r>
          </a:p>
        </p:txBody>
      </p:sp>
      <p:sp>
        <p:nvSpPr>
          <p:cNvPr id="3" name="Symbol zastępczy zawartości 2">
            <a:extLst>
              <a:ext uri="{FF2B5EF4-FFF2-40B4-BE49-F238E27FC236}">
                <a16:creationId xmlns:a16="http://schemas.microsoft.com/office/drawing/2014/main" id="{37960BDA-EDC9-469B-B8C1-5EEE1FD9BD71}"/>
              </a:ext>
            </a:extLst>
          </p:cNvPr>
          <p:cNvSpPr>
            <a:spLocks noGrp="1"/>
          </p:cNvSpPr>
          <p:nvPr>
            <p:ph idx="1"/>
          </p:nvPr>
        </p:nvSpPr>
        <p:spPr>
          <a:xfrm>
            <a:off x="914400" y="1556792"/>
            <a:ext cx="7772400" cy="5301208"/>
          </a:xfrm>
        </p:spPr>
        <p:txBody>
          <a:bodyPr>
            <a:normAutofit fontScale="32500" lnSpcReduction="20000"/>
          </a:bodyPr>
          <a:lstStyle/>
          <a:p>
            <a:r>
              <a:rPr lang="pl-PL" dirty="0"/>
              <a:t>- </a:t>
            </a:r>
            <a:r>
              <a:rPr lang="pl-PL" b="1" dirty="0"/>
              <a:t>mieszkania  wspierane  </a:t>
            </a:r>
          </a:p>
          <a:p>
            <a:r>
              <a:rPr lang="pl-PL" dirty="0"/>
              <a:t>- </a:t>
            </a:r>
            <a:r>
              <a:rPr lang="pl-PL" b="1" dirty="0"/>
              <a:t>mieszkanie wspomagane</a:t>
            </a:r>
            <a:r>
              <a:rPr lang="pl-PL" dirty="0"/>
              <a:t> </a:t>
            </a:r>
          </a:p>
          <a:p>
            <a:r>
              <a:rPr lang="pl-PL" dirty="0"/>
              <a:t>- </a:t>
            </a:r>
            <a:r>
              <a:rPr lang="pl-PL" b="1" dirty="0"/>
              <a:t>ośrodki wsparcia</a:t>
            </a:r>
            <a:endParaRPr lang="pl-PL" dirty="0"/>
          </a:p>
          <a:p>
            <a:r>
              <a:rPr lang="pl-PL" b="1" dirty="0"/>
              <a:t>- centra usług opiekuńczych</a:t>
            </a:r>
            <a:endParaRPr lang="pl-PL" dirty="0"/>
          </a:p>
          <a:p>
            <a:r>
              <a:rPr lang="pl-PL" dirty="0"/>
              <a:t>- </a:t>
            </a:r>
            <a:r>
              <a:rPr lang="pl-PL" b="1" dirty="0"/>
              <a:t>organizacji opieki krótkookresowej</a:t>
            </a:r>
            <a:r>
              <a:rPr lang="pl-PL" dirty="0"/>
              <a:t> w placówkach świadczących całodobową opiekę (tzw. opieka </a:t>
            </a:r>
            <a:r>
              <a:rPr lang="pl-PL" dirty="0" err="1"/>
              <a:t>wytchnieniowa</a:t>
            </a:r>
            <a:r>
              <a:rPr lang="pl-PL" dirty="0"/>
              <a:t> dla krewnych opiekujących się na stałe seniorem).</a:t>
            </a:r>
          </a:p>
          <a:p>
            <a:r>
              <a:rPr lang="pl-PL" b="1" dirty="0"/>
              <a:t>- usługi opiekuńcze i specjalistyczne </a:t>
            </a:r>
          </a:p>
          <a:p>
            <a:r>
              <a:rPr lang="pl-PL" b="1" dirty="0"/>
              <a:t>- </a:t>
            </a:r>
            <a:r>
              <a:rPr lang="pl-PL" b="1" dirty="0" err="1"/>
              <a:t>teleopieka</a:t>
            </a:r>
            <a:r>
              <a:rPr lang="pl-PL" b="1" dirty="0"/>
              <a:t> </a:t>
            </a:r>
            <a:r>
              <a:rPr lang="pl-PL" dirty="0"/>
              <a:t>i buduje się nie tylko systemy </a:t>
            </a:r>
            <a:r>
              <a:rPr lang="pl-PL" dirty="0" err="1"/>
              <a:t>teleopieki</a:t>
            </a:r>
            <a:r>
              <a:rPr lang="pl-PL" dirty="0"/>
              <a:t>, ale również </a:t>
            </a:r>
            <a:r>
              <a:rPr lang="pl-PL" dirty="0" err="1"/>
              <a:t>telemedycyny</a:t>
            </a:r>
            <a:endParaRPr lang="pl-PL" dirty="0"/>
          </a:p>
          <a:p>
            <a:r>
              <a:rPr lang="pl-PL" b="1" dirty="0"/>
              <a:t>- dzienne domy opieki medycznej (projekt pilotażowy Ministerstwa </a:t>
            </a:r>
            <a:r>
              <a:rPr lang="pl-PL" dirty="0"/>
              <a:t>: </a:t>
            </a:r>
          </a:p>
          <a:p>
            <a:r>
              <a:rPr lang="pl-PL" dirty="0"/>
              <a:t>- opieka pielęgniarska (a także edukacja pacjenta z zakresu samoopieki i pielęgnacji), </a:t>
            </a:r>
          </a:p>
          <a:p>
            <a:r>
              <a:rPr lang="pl-PL" b="1" dirty="0"/>
              <a:t>- dostęp do sprzętu rehabilitacyjnego, pielęgnacyjnego i wspomagającego (np. w formie wypożyczalni) –</a:t>
            </a:r>
          </a:p>
          <a:p>
            <a:r>
              <a:rPr lang="pl-PL" b="1" dirty="0"/>
              <a:t>- samopomoc/ pomoc sąsiedzka (w tym sąsiedzkie usługi opiekuńcze). – </a:t>
            </a:r>
          </a:p>
          <a:p>
            <a:r>
              <a:rPr lang="pl-PL" b="1" dirty="0"/>
              <a:t>- kształcenie </a:t>
            </a:r>
          </a:p>
          <a:p>
            <a:r>
              <a:rPr lang="pl-PL" dirty="0"/>
              <a:t>- </a:t>
            </a:r>
            <a:r>
              <a:rPr lang="pl-PL" b="1" dirty="0"/>
              <a:t>profilaktyka zdrowotna</a:t>
            </a:r>
            <a:r>
              <a:rPr lang="pl-PL" dirty="0"/>
              <a:t> </a:t>
            </a:r>
          </a:p>
          <a:p>
            <a:r>
              <a:rPr lang="pl-PL" b="1" dirty="0"/>
              <a:t>- konsultacje i poradnictwo </a:t>
            </a:r>
          </a:p>
          <a:p>
            <a:r>
              <a:rPr lang="pl-PL" b="1" dirty="0"/>
              <a:t>- obowiązkowe wizyty domowe</a:t>
            </a:r>
            <a:r>
              <a:rPr lang="pl-PL" dirty="0"/>
              <a:t> – np. pielęgniarki środowiskowej, fizjoterapeuty </a:t>
            </a:r>
          </a:p>
          <a:p>
            <a:r>
              <a:rPr lang="pl-PL" dirty="0"/>
              <a:t>- </a:t>
            </a:r>
            <a:r>
              <a:rPr lang="pl-PL" b="1" dirty="0"/>
              <a:t>wsparcie środowiskowe osób starszych w obszarze opieki zdrowotnej</a:t>
            </a:r>
            <a:r>
              <a:rPr lang="pl-PL" dirty="0"/>
              <a:t> - jest wykonywana w ramach usług medycznych: podstawowej i specjalistycznej opieki zdrowotnej. Pielęgniarka rodzinna</a:t>
            </a:r>
          </a:p>
          <a:p>
            <a:r>
              <a:rPr lang="pl-PL" dirty="0"/>
              <a:t>- </a:t>
            </a:r>
            <a:r>
              <a:rPr lang="pl-PL" b="1" dirty="0"/>
              <a:t>opracowanie zintegrowanego modelu transportu</a:t>
            </a:r>
            <a:r>
              <a:rPr lang="pl-PL" dirty="0"/>
              <a:t> -.</a:t>
            </a:r>
          </a:p>
          <a:p>
            <a:r>
              <a:rPr lang="pl-PL" b="1" dirty="0"/>
              <a:t>- wdrażanie instrumentów polityki społecznej sprzyjających procesowi deinstytucjonalizacji</a:t>
            </a:r>
            <a:r>
              <a:rPr lang="pl-PL" dirty="0"/>
              <a:t> – w tym zakresie Europejski Komitet Ekonomiczno-Społeczny uznał wagę takich rozwiązań jak: urlop opiekuńczy, zarówno w pełnym, jak i w niepełnym wymiarze godzin, oraz przyznanie ubezpieczenia nieformalnym opiekunom. </a:t>
            </a:r>
            <a:r>
              <a:rPr lang="pl-PL" dirty="0" err="1"/>
              <a:t>ności</a:t>
            </a:r>
            <a:r>
              <a:rPr lang="pl-PL" dirty="0"/>
              <a:t>, a nieformalne obowiązki opiekuńcze dzielone równo i sprawiedliwie.</a:t>
            </a:r>
          </a:p>
          <a:p>
            <a:r>
              <a:rPr lang="pl-PL" dirty="0"/>
              <a:t>- </a:t>
            </a:r>
            <a:r>
              <a:rPr lang="pl-PL" b="1" dirty="0"/>
              <a:t>wolontariat</a:t>
            </a:r>
            <a:r>
              <a:rPr lang="pl-PL" dirty="0"/>
              <a:t> . </a:t>
            </a:r>
          </a:p>
          <a:p>
            <a:r>
              <a:rPr lang="pl-PL" dirty="0"/>
              <a:t>- </a:t>
            </a:r>
            <a:r>
              <a:rPr lang="pl-PL" b="1" dirty="0"/>
              <a:t>system dostarczania posiłków osobom niemogącym samodzielnie ich przygotować</a:t>
            </a:r>
            <a:r>
              <a:rPr lang="pl-PL" dirty="0"/>
              <a:t> </a:t>
            </a:r>
          </a:p>
          <a:p>
            <a:r>
              <a:rPr lang="pl-PL" dirty="0"/>
              <a:t>- </a:t>
            </a:r>
            <a:r>
              <a:rPr lang="pl-PL" b="1" dirty="0"/>
              <a:t>opieka psychologicznej dla bliskich osoby starszej</a:t>
            </a:r>
            <a:r>
              <a:rPr lang="pl-PL" dirty="0"/>
              <a:t>. </a:t>
            </a:r>
          </a:p>
          <a:p>
            <a:r>
              <a:rPr lang="pl-PL" dirty="0"/>
              <a:t>- </a:t>
            </a:r>
            <a:r>
              <a:rPr lang="pl-PL" b="1" dirty="0"/>
              <a:t>lokalne usługi ułatwiające społeczną aktywizację osób starszych</a:t>
            </a:r>
            <a:r>
              <a:rPr lang="pl-PL" dirty="0"/>
              <a:t>  - np. karta seniora</a:t>
            </a:r>
          </a:p>
        </p:txBody>
      </p:sp>
    </p:spTree>
    <p:extLst>
      <p:ext uri="{BB962C8B-B14F-4D97-AF65-F5344CB8AC3E}">
        <p14:creationId xmlns:p14="http://schemas.microsoft.com/office/powerpoint/2010/main" val="1418847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A3BC1F-8CC5-4B6F-B802-6B118B6EF76F}"/>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56AD0BA-FD20-4482-A875-527F1E3BD4E7}"/>
              </a:ext>
            </a:extLst>
          </p:cNvPr>
          <p:cNvSpPr>
            <a:spLocks noGrp="1"/>
          </p:cNvSpPr>
          <p:nvPr>
            <p:ph idx="1"/>
          </p:nvPr>
        </p:nvSpPr>
        <p:spPr/>
        <p:txBody>
          <a:bodyPr>
            <a:normAutofit fontScale="62500" lnSpcReduction="20000"/>
          </a:bodyPr>
          <a:lstStyle/>
          <a:p>
            <a:r>
              <a:rPr lang="pl-PL" dirty="0"/>
              <a:t>Społeczeństwo konfliktu - Zdaniem Dariusza Zalewskiego, taka też jest nasza historia. „Rozwijaliśmy się częściej w rozmaitych formach starcia, aniżeli w formach negocjacji.   </a:t>
            </a:r>
            <a:br>
              <a:rPr lang="pl-PL" dirty="0"/>
            </a:br>
            <a:r>
              <a:rPr lang="pl-PL" dirty="0"/>
              <a:t>- język i sposoby komunikowania się. Kazimierz </a:t>
            </a:r>
            <a:r>
              <a:rPr lang="pl-PL" dirty="0" err="1"/>
              <a:t>Krzysztofek</a:t>
            </a:r>
            <a:r>
              <a:rPr lang="pl-PL" dirty="0"/>
              <a:t> zauważył, że w Polsce cierpimy na chorobę komunikacyjną. Przeważa bowiem język dominacji, a nie język dyskursu</a:t>
            </a:r>
          </a:p>
          <a:p>
            <a:r>
              <a:rPr lang="pl-PL" dirty="0"/>
              <a:t>- Deficyt zaufania?   Badania pokazują, że zaledwie 14 proc. Polaków uważa, że można zaufać innym ludziom. 82 procent twierdzi, że z ludźmi należy być ostrożnym. Odsetek z takim przekonaniem wzrastał w ostatnich latach. </a:t>
            </a:r>
          </a:p>
          <a:p>
            <a:r>
              <a:rPr lang="pl-PL" dirty="0"/>
              <a:t>Kultura organizacyjna Hryniewicz twierdzi, że jest ona głęboko zakorzeniona historycznie. Jego zdaniem, w Polsce mamy do czynienia wciąż z tym samym typem kultury organizacyjnej, jaki istniał w okresie I Rzeczpospolitej - wciąż tkwimy bardzo głęboko w feudalizmie pod względem kultury organizacyjnej, która została ukształtowana na przełomie XV i XVI jako. model folwarczny Kultura organizacyjna folwarku wykształciła swoiste typy zachowań i postaw, zarówno wśród ich warstwy kierowniczej i jego pracowników</a:t>
            </a:r>
          </a:p>
        </p:txBody>
      </p:sp>
    </p:spTree>
    <p:extLst>
      <p:ext uri="{BB962C8B-B14F-4D97-AF65-F5344CB8AC3E}">
        <p14:creationId xmlns:p14="http://schemas.microsoft.com/office/powerpoint/2010/main" val="165310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218752-43BD-4652-B564-CC0F81FFE489}"/>
              </a:ext>
            </a:extLst>
          </p:cNvPr>
          <p:cNvSpPr>
            <a:spLocks noGrp="1"/>
          </p:cNvSpPr>
          <p:nvPr>
            <p:ph type="title"/>
          </p:nvPr>
        </p:nvSpPr>
        <p:spPr/>
        <p:txBody>
          <a:bodyPr/>
          <a:lstStyle/>
          <a:p>
            <a:r>
              <a:rPr lang="pl-PL" sz="2000" dirty="0"/>
              <a:t>Art.7.</a:t>
            </a:r>
            <a:br>
              <a:rPr lang="pl-PL" sz="2000" dirty="0"/>
            </a:br>
            <a:r>
              <a:rPr lang="pl-PL" sz="2000" dirty="0">
                <a:latin typeface="Times New Roman" panose="02020603050405020304" pitchFamily="18" charset="0"/>
                <a:cs typeface="Times New Roman" panose="02020603050405020304" pitchFamily="18" charset="0"/>
              </a:rPr>
              <a:t>Pomocy społecznej udziela się osobom i rodzinom w szczególności  z powodu</a:t>
            </a:r>
            <a:endParaRPr lang="pl-PL" sz="2000" dirty="0"/>
          </a:p>
        </p:txBody>
      </p:sp>
      <p:sp>
        <p:nvSpPr>
          <p:cNvPr id="3" name="Symbol zastępczy zawartości 2">
            <a:extLst>
              <a:ext uri="{FF2B5EF4-FFF2-40B4-BE49-F238E27FC236}">
                <a16:creationId xmlns:a16="http://schemas.microsoft.com/office/drawing/2014/main" id="{20C8CCB1-6060-4E03-AA4F-02E0F74438AE}"/>
              </a:ext>
            </a:extLst>
          </p:cNvPr>
          <p:cNvSpPr>
            <a:spLocks noGrp="1"/>
          </p:cNvSpPr>
          <p:nvPr>
            <p:ph idx="1"/>
          </p:nvPr>
        </p:nvSpPr>
        <p:spPr>
          <a:xfrm>
            <a:off x="914400" y="1268760"/>
            <a:ext cx="7772400" cy="5086800"/>
          </a:xfrm>
        </p:spPr>
        <p:txBody>
          <a:bodyPr>
            <a:normAutofit fontScale="25000" lnSpcReduction="20000"/>
          </a:bodyPr>
          <a:lstStyle/>
          <a:p>
            <a:r>
              <a:rPr lang="pl-PL" sz="4800" dirty="0">
                <a:latin typeface="Times New Roman" panose="02020603050405020304" pitchFamily="18" charset="0"/>
                <a:cs typeface="Times New Roman" panose="02020603050405020304" pitchFamily="18" charset="0"/>
              </a:rPr>
              <a:t>1</a:t>
            </a:r>
            <a:r>
              <a:rPr lang="pl-PL" sz="6400" dirty="0">
                <a:latin typeface="Times New Roman" panose="02020603050405020304" pitchFamily="18" charset="0"/>
                <a:cs typeface="Times New Roman" panose="02020603050405020304" pitchFamily="18" charset="0"/>
              </a:rPr>
              <a:t>) ubóstwa</a:t>
            </a:r>
          </a:p>
          <a:p>
            <a:r>
              <a:rPr lang="pl-PL" sz="6400" dirty="0">
                <a:latin typeface="Times New Roman" panose="02020603050405020304" pitchFamily="18" charset="0"/>
                <a:cs typeface="Times New Roman" panose="02020603050405020304" pitchFamily="18" charset="0"/>
              </a:rPr>
              <a:t>2) sieroctwa; </a:t>
            </a:r>
          </a:p>
          <a:p>
            <a:r>
              <a:rPr lang="pl-PL" sz="6400" dirty="0">
                <a:latin typeface="Times New Roman" panose="02020603050405020304" pitchFamily="18" charset="0"/>
                <a:cs typeface="Times New Roman" panose="02020603050405020304" pitchFamily="18" charset="0"/>
              </a:rPr>
              <a:t>3) bezdomności;</a:t>
            </a:r>
          </a:p>
          <a:p>
            <a:r>
              <a:rPr lang="pl-PL" sz="6400" dirty="0">
                <a:latin typeface="Times New Roman" panose="02020603050405020304" pitchFamily="18" charset="0"/>
                <a:cs typeface="Times New Roman" panose="02020603050405020304" pitchFamily="18" charset="0"/>
              </a:rPr>
              <a:t>4) bezrobocia;</a:t>
            </a:r>
          </a:p>
          <a:p>
            <a:r>
              <a:rPr lang="pl-PL" sz="6400" dirty="0">
                <a:latin typeface="Times New Roman" panose="02020603050405020304" pitchFamily="18" charset="0"/>
                <a:cs typeface="Times New Roman" panose="02020603050405020304" pitchFamily="18" charset="0"/>
              </a:rPr>
              <a:t>5) niepełnosprawności;</a:t>
            </a:r>
          </a:p>
          <a:p>
            <a:r>
              <a:rPr lang="pl-PL" sz="6400" dirty="0">
                <a:latin typeface="Times New Roman" panose="02020603050405020304" pitchFamily="18" charset="0"/>
                <a:cs typeface="Times New Roman" panose="02020603050405020304" pitchFamily="18" charset="0"/>
              </a:rPr>
              <a:t>6) długotrwałej lub ciężkiej choroby;</a:t>
            </a:r>
          </a:p>
          <a:p>
            <a:r>
              <a:rPr lang="pl-PL" sz="6400" dirty="0">
                <a:latin typeface="Times New Roman" panose="02020603050405020304" pitchFamily="18" charset="0"/>
                <a:cs typeface="Times New Roman" panose="02020603050405020304" pitchFamily="18" charset="0"/>
              </a:rPr>
              <a:t>7) przemocy w rodzinie;</a:t>
            </a:r>
          </a:p>
          <a:p>
            <a:r>
              <a:rPr lang="pl-PL" sz="6400" dirty="0">
                <a:latin typeface="Times New Roman" panose="02020603050405020304" pitchFamily="18" charset="0"/>
                <a:cs typeface="Times New Roman" panose="02020603050405020304" pitchFamily="18" charset="0"/>
              </a:rPr>
              <a:t>7a) potrzeby ochrony ofiar handlu ludźmi;</a:t>
            </a:r>
          </a:p>
          <a:p>
            <a:r>
              <a:rPr lang="pl-PL" sz="6400" dirty="0">
                <a:latin typeface="Times New Roman" panose="02020603050405020304" pitchFamily="18" charset="0"/>
                <a:cs typeface="Times New Roman" panose="02020603050405020304" pitchFamily="18" charset="0"/>
              </a:rPr>
              <a:t>8) potrzeby ochrony macierzyństwa lub wielodzietności;</a:t>
            </a:r>
          </a:p>
          <a:p>
            <a:r>
              <a:rPr lang="pl-PL" sz="6400" dirty="0">
                <a:latin typeface="Times New Roman" panose="02020603050405020304" pitchFamily="18" charset="0"/>
                <a:cs typeface="Times New Roman" panose="02020603050405020304" pitchFamily="18" charset="0"/>
              </a:rPr>
              <a:t>9) bezradności w sprawach opiekuńczo - wychowawczych i prowadzenia gospodarstwa domowego, zwłaszcza w rodzinach niepełnych lub wielodzietnych;</a:t>
            </a:r>
          </a:p>
          <a:p>
            <a:r>
              <a:rPr lang="pl-PL" sz="6400" dirty="0">
                <a:latin typeface="Times New Roman" panose="02020603050405020304" pitchFamily="18" charset="0"/>
                <a:cs typeface="Times New Roman" panose="02020603050405020304" pitchFamily="18" charset="0"/>
              </a:rPr>
              <a:t>11) trudności w integracji cudzoziemców, </a:t>
            </a:r>
          </a:p>
          <a:p>
            <a:r>
              <a:rPr lang="pl-PL" sz="6400" dirty="0">
                <a:latin typeface="Times New Roman" panose="02020603050405020304" pitchFamily="18" charset="0"/>
                <a:cs typeface="Times New Roman" panose="02020603050405020304" pitchFamily="18" charset="0"/>
              </a:rPr>
              <a:t>12) trudności w przystosowaniu do życia po zwolnieniu z zakładu karnego;</a:t>
            </a:r>
          </a:p>
          <a:p>
            <a:r>
              <a:rPr lang="pl-PL" sz="6400" dirty="0">
                <a:latin typeface="Times New Roman" panose="02020603050405020304" pitchFamily="18" charset="0"/>
                <a:cs typeface="Times New Roman" panose="02020603050405020304" pitchFamily="18" charset="0"/>
              </a:rPr>
              <a:t>13) alkoholizmu lub narkomanii;</a:t>
            </a:r>
          </a:p>
          <a:p>
            <a:r>
              <a:rPr lang="pl-PL" sz="6400" dirty="0">
                <a:latin typeface="Times New Roman" panose="02020603050405020304" pitchFamily="18" charset="0"/>
                <a:cs typeface="Times New Roman" panose="02020603050405020304" pitchFamily="18" charset="0"/>
              </a:rPr>
              <a:t>14) zdarzenia losowego i sytuacji kryzysowej;</a:t>
            </a:r>
          </a:p>
          <a:p>
            <a:r>
              <a:rPr lang="pl-PL" sz="6400" dirty="0">
                <a:latin typeface="Times New Roman" panose="02020603050405020304" pitchFamily="18" charset="0"/>
                <a:cs typeface="Times New Roman" panose="02020603050405020304" pitchFamily="18" charset="0"/>
              </a:rPr>
              <a:t>15) klęski żywiołowej lub ekologicznej</a:t>
            </a:r>
          </a:p>
        </p:txBody>
      </p:sp>
    </p:spTree>
    <p:extLst>
      <p:ext uri="{BB962C8B-B14F-4D97-AF65-F5344CB8AC3E}">
        <p14:creationId xmlns:p14="http://schemas.microsoft.com/office/powerpoint/2010/main" val="2790292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025635-B325-4CCB-8C40-592E8B419C88}"/>
              </a:ext>
            </a:extLst>
          </p:cNvPr>
          <p:cNvSpPr>
            <a:spLocks noGrp="1"/>
          </p:cNvSpPr>
          <p:nvPr>
            <p:ph type="title"/>
          </p:nvPr>
        </p:nvSpPr>
        <p:spPr/>
        <p:txBody>
          <a:bodyPr/>
          <a:lstStyle/>
          <a:p>
            <a:r>
              <a:rPr lang="pl-PL" dirty="0"/>
              <a:t>Kapitał społeczny</a:t>
            </a:r>
          </a:p>
        </p:txBody>
      </p:sp>
      <p:sp>
        <p:nvSpPr>
          <p:cNvPr id="3" name="Symbol zastępczy zawartości 2">
            <a:extLst>
              <a:ext uri="{FF2B5EF4-FFF2-40B4-BE49-F238E27FC236}">
                <a16:creationId xmlns:a16="http://schemas.microsoft.com/office/drawing/2014/main" id="{3F863506-952A-4C40-8787-F4AA9E54D173}"/>
              </a:ext>
            </a:extLst>
          </p:cNvPr>
          <p:cNvSpPr>
            <a:spLocks noGrp="1"/>
          </p:cNvSpPr>
          <p:nvPr>
            <p:ph idx="1"/>
          </p:nvPr>
        </p:nvSpPr>
        <p:spPr/>
        <p:txBody>
          <a:bodyPr>
            <a:normAutofit fontScale="92500"/>
          </a:bodyPr>
          <a:lstStyle/>
          <a:p>
            <a:r>
              <a:rPr lang="pl-PL" dirty="0"/>
              <a:t>Zgodnie z założeniem Putnama życie w społeczności o znaczącym kapitale społecznym jest łatwiejsze, w związku z atrybutami obywatelskiego zaangażowania jakie w takich społecznościach występują. Z tego też powodu jednym z podstawowych zadań Organizatora/Animatora Społeczności Lokalnej/ Pracownika Socjalnego powinno być diagnozowanie i podtrzymywanie kluczowych wymiarów kapitału społecznego jak:</a:t>
            </a:r>
          </a:p>
        </p:txBody>
      </p:sp>
    </p:spTree>
    <p:extLst>
      <p:ext uri="{BB962C8B-B14F-4D97-AF65-F5344CB8AC3E}">
        <p14:creationId xmlns:p14="http://schemas.microsoft.com/office/powerpoint/2010/main" val="3378597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01C87A-C0FA-4580-8AB8-9812EC008937}"/>
              </a:ext>
            </a:extLst>
          </p:cNvPr>
          <p:cNvSpPr>
            <a:spLocks noGrp="1"/>
          </p:cNvSpPr>
          <p:nvPr>
            <p:ph type="title"/>
          </p:nvPr>
        </p:nvSpPr>
        <p:spPr/>
        <p:txBody>
          <a:bodyPr/>
          <a:lstStyle/>
          <a:p>
            <a:pPr>
              <a:defRPr/>
            </a:pPr>
            <a:r>
              <a:rPr lang="pl-PL" sz="2800" dirty="0"/>
              <a:t>Kapitał społeczny – podstawowe wymiary</a:t>
            </a:r>
          </a:p>
        </p:txBody>
      </p:sp>
      <p:sp>
        <p:nvSpPr>
          <p:cNvPr id="3" name="Symbol zastępczy zawartości 2">
            <a:extLst>
              <a:ext uri="{FF2B5EF4-FFF2-40B4-BE49-F238E27FC236}">
                <a16:creationId xmlns:a16="http://schemas.microsoft.com/office/drawing/2014/main" id="{26C51348-BF30-4C9B-B795-4F5431DC7DC4}"/>
              </a:ext>
            </a:extLst>
          </p:cNvPr>
          <p:cNvSpPr>
            <a:spLocks noGrp="1"/>
          </p:cNvSpPr>
          <p:nvPr>
            <p:ph idx="1"/>
          </p:nvPr>
        </p:nvSpPr>
        <p:spPr/>
        <p:txBody>
          <a:bodyPr>
            <a:normAutofit/>
          </a:bodyPr>
          <a:lstStyle/>
          <a:p>
            <a:pPr eaLnBrk="1" hangingPunct="1">
              <a:defRPr/>
            </a:pPr>
            <a:r>
              <a:rPr lang="pl-PL" dirty="0">
                <a:effectLst/>
              </a:rPr>
              <a:t> </a:t>
            </a:r>
            <a:r>
              <a:rPr lang="pl-PL" sz="2000" dirty="0">
                <a:effectLst/>
              </a:rPr>
              <a:t>zaufanie, </a:t>
            </a:r>
          </a:p>
          <a:p>
            <a:pPr eaLnBrk="1" hangingPunct="1">
              <a:defRPr/>
            </a:pPr>
            <a:r>
              <a:rPr lang="pl-PL" sz="2000" dirty="0">
                <a:effectLst/>
              </a:rPr>
              <a:t>współpraca, </a:t>
            </a:r>
          </a:p>
          <a:p>
            <a:pPr eaLnBrk="1" hangingPunct="1">
              <a:defRPr/>
            </a:pPr>
            <a:r>
              <a:rPr lang="pl-PL" sz="2000" dirty="0">
                <a:effectLst/>
              </a:rPr>
              <a:t>solidarność </a:t>
            </a:r>
          </a:p>
          <a:p>
            <a:pPr eaLnBrk="1" hangingPunct="1">
              <a:defRPr/>
            </a:pPr>
            <a:r>
              <a:rPr lang="pl-PL" sz="2000" dirty="0">
                <a:effectLst/>
              </a:rPr>
              <a:t>dialog</a:t>
            </a:r>
          </a:p>
          <a:p>
            <a:pPr eaLnBrk="1" hangingPunct="1">
              <a:defRPr/>
            </a:pPr>
            <a:r>
              <a:rPr lang="pl-PL" sz="2000" i="1" dirty="0">
                <a:effectLst/>
              </a:rPr>
              <a:t>zobowiązania wobec grupy, , normy i sankcje </a:t>
            </a:r>
          </a:p>
          <a:p>
            <a:pPr eaLnBrk="1" hangingPunct="1">
              <a:defRPr/>
            </a:pPr>
            <a:r>
              <a:rPr lang="pl-PL" sz="2000" i="1" dirty="0"/>
              <a:t>s</a:t>
            </a:r>
            <a:r>
              <a:rPr lang="pl-PL" sz="2000" i="1" dirty="0">
                <a:effectLst/>
              </a:rPr>
              <a:t>towarzyszanie </a:t>
            </a:r>
          </a:p>
          <a:p>
            <a:pPr eaLnBrk="1" hangingPunct="1">
              <a:defRPr/>
            </a:pPr>
            <a:r>
              <a:rPr lang="pl-PL" sz="2000" dirty="0">
                <a:effectLst/>
              </a:rPr>
              <a:t>etyczne podstawy uznania wagi zaufania i kooperacji jako zdrowego fundamentu organizacji społecznej.</a:t>
            </a:r>
          </a:p>
          <a:p>
            <a:pPr eaLnBrk="1" hangingPunct="1">
              <a:defRPr/>
            </a:pPr>
            <a:r>
              <a:rPr lang="pl-PL" sz="2000" i="1" dirty="0">
                <a:effectLst/>
              </a:rPr>
              <a:t>życzliwość, </a:t>
            </a:r>
          </a:p>
          <a:p>
            <a:pPr eaLnBrk="1" hangingPunct="1">
              <a:defRPr/>
            </a:pPr>
            <a:r>
              <a:rPr lang="pl-PL" sz="2000" i="1" dirty="0">
                <a:effectLst/>
              </a:rPr>
              <a:t>braterstwo, </a:t>
            </a:r>
          </a:p>
          <a:p>
            <a:pPr eaLnBrk="1" hangingPunct="1">
              <a:defRPr/>
            </a:pPr>
            <a:r>
              <a:rPr lang="pl-PL" sz="2000" dirty="0"/>
              <a:t>z</a:t>
            </a:r>
            <a:r>
              <a:rPr lang="pl-PL" sz="2000" dirty="0">
                <a:effectLst/>
              </a:rPr>
              <a:t>dolność do współdziałania</a:t>
            </a:r>
          </a:p>
          <a:p>
            <a:pPr>
              <a:defRPr/>
            </a:pPr>
            <a:endParaRPr lang="pl-PL" sz="2000" dirty="0"/>
          </a:p>
        </p:txBody>
      </p:sp>
    </p:spTree>
    <p:extLst>
      <p:ext uri="{BB962C8B-B14F-4D97-AF65-F5344CB8AC3E}">
        <p14:creationId xmlns:p14="http://schemas.microsoft.com/office/powerpoint/2010/main" val="2079316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2998F6A9-7691-4C52-9128-2BBCFBB016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884362"/>
            <a:ext cx="7772400" cy="4371975"/>
          </a:xfrm>
        </p:spPr>
      </p:pic>
      <p:sp>
        <p:nvSpPr>
          <p:cNvPr id="2" name="Tytuł 1">
            <a:extLst>
              <a:ext uri="{FF2B5EF4-FFF2-40B4-BE49-F238E27FC236}">
                <a16:creationId xmlns:a16="http://schemas.microsoft.com/office/drawing/2014/main" id="{E694F0EF-4F8A-410A-AF0B-F16DF76339AA}"/>
              </a:ext>
            </a:extLst>
          </p:cNvPr>
          <p:cNvSpPr>
            <a:spLocks noGrp="1"/>
          </p:cNvSpPr>
          <p:nvPr>
            <p:ph type="title"/>
          </p:nvPr>
        </p:nvSpPr>
        <p:spPr/>
        <p:txBody>
          <a:bodyPr/>
          <a:lstStyle/>
          <a:p>
            <a:endParaRPr lang="pl-PL"/>
          </a:p>
        </p:txBody>
      </p:sp>
      <p:sp>
        <p:nvSpPr>
          <p:cNvPr id="6" name="pole tekstowe 5">
            <a:extLst>
              <a:ext uri="{FF2B5EF4-FFF2-40B4-BE49-F238E27FC236}">
                <a16:creationId xmlns:a16="http://schemas.microsoft.com/office/drawing/2014/main" id="{3A24FD7B-AF33-42D8-912F-DE3E3A6A55DE}"/>
              </a:ext>
            </a:extLst>
          </p:cNvPr>
          <p:cNvSpPr txBox="1"/>
          <p:nvPr/>
        </p:nvSpPr>
        <p:spPr>
          <a:xfrm>
            <a:off x="5004048" y="5445224"/>
            <a:ext cx="3888432" cy="646331"/>
          </a:xfrm>
          <a:prstGeom prst="rect">
            <a:avLst/>
          </a:prstGeom>
          <a:noFill/>
        </p:spPr>
        <p:txBody>
          <a:bodyPr wrap="square" rtlCol="0">
            <a:spAutoFit/>
          </a:bodyPr>
          <a:lstStyle/>
          <a:p>
            <a:r>
              <a:rPr lang="pl-PL" dirty="0"/>
              <a:t>Dziękuję za uwagę i życzę powodzenia w kooperacji</a:t>
            </a:r>
          </a:p>
        </p:txBody>
      </p:sp>
    </p:spTree>
    <p:extLst>
      <p:ext uri="{BB962C8B-B14F-4D97-AF65-F5344CB8AC3E}">
        <p14:creationId xmlns:p14="http://schemas.microsoft.com/office/powerpoint/2010/main" val="199421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braz1"/>
          <p:cNvPicPr>
            <a:picLocks noChangeAspect="1" noChangeArrowheads="1"/>
          </p:cNvPicPr>
          <p:nvPr/>
        </p:nvPicPr>
        <p:blipFill>
          <a:blip r:embed="rId2" cstate="print"/>
          <a:srcRect/>
          <a:stretch>
            <a:fillRect/>
          </a:stretch>
        </p:blipFill>
        <p:spPr bwMode="auto">
          <a:xfrm>
            <a:off x="-481013" y="-381000"/>
            <a:ext cx="10106026" cy="7620000"/>
          </a:xfrm>
          <a:prstGeom prst="rect">
            <a:avLst/>
          </a:prstGeom>
          <a:noFill/>
        </p:spPr>
      </p:pic>
      <p:pic>
        <p:nvPicPr>
          <p:cNvPr id="6147" name="Picture 3" descr="Brueghel-tower-of-babel"/>
          <p:cNvPicPr>
            <a:picLocks noChangeAspect="1" noChangeArrowheads="1"/>
          </p:cNvPicPr>
          <p:nvPr/>
        </p:nvPicPr>
        <p:blipFill>
          <a:blip r:embed="rId3" cstate="print"/>
          <a:srcRect/>
          <a:stretch>
            <a:fillRect/>
          </a:stretch>
        </p:blipFill>
        <p:spPr bwMode="auto">
          <a:xfrm>
            <a:off x="-468313" y="-387350"/>
            <a:ext cx="10106026" cy="8007350"/>
          </a:xfrm>
          <a:prstGeom prst="rect">
            <a:avLst/>
          </a:prstGeom>
          <a:noFill/>
        </p:spPr>
      </p:pic>
      <p:sp>
        <p:nvSpPr>
          <p:cNvPr id="6148" name="Rectangle 4"/>
          <p:cNvSpPr>
            <a:spLocks noGrp="1" noChangeArrowheads="1"/>
          </p:cNvSpPr>
          <p:nvPr>
            <p:ph type="ctrTitle"/>
          </p:nvPr>
        </p:nvSpPr>
        <p:spPr>
          <a:xfrm>
            <a:off x="395288" y="333375"/>
            <a:ext cx="8229600" cy="1828800"/>
          </a:xfrm>
        </p:spPr>
        <p:txBody>
          <a:bodyPr/>
          <a:lstStyle/>
          <a:p>
            <a:r>
              <a:rPr lang="pl-PL" dirty="0">
                <a:solidFill>
                  <a:srgbClr val="FFFF00"/>
                </a:solidFill>
                <a:latin typeface="Book Antiqua" pitchFamily="18" charset="0"/>
              </a:rPr>
              <a:t>Społeczna wieża Babel</a:t>
            </a:r>
          </a:p>
        </p:txBody>
      </p:sp>
      <p:sp>
        <p:nvSpPr>
          <p:cNvPr id="6149" name="Rectangle 5"/>
          <p:cNvSpPr>
            <a:spLocks noGrp="1" noChangeArrowheads="1"/>
          </p:cNvSpPr>
          <p:nvPr>
            <p:ph type="subTitle" idx="1"/>
          </p:nvPr>
        </p:nvSpPr>
        <p:spPr>
          <a:xfrm>
            <a:off x="2195513" y="3429000"/>
            <a:ext cx="6697662" cy="3240088"/>
          </a:xfrm>
        </p:spPr>
        <p:txBody>
          <a:bodyPr/>
          <a:lstStyle/>
          <a:p>
            <a:pPr>
              <a:lnSpc>
                <a:spcPct val="90000"/>
              </a:lnSpc>
            </a:pPr>
            <a:r>
              <a:rPr lang="pl-PL" sz="2400" b="1" dirty="0">
                <a:solidFill>
                  <a:srgbClr val="FFFF00"/>
                </a:solidFill>
                <a:latin typeface="Arial Narrow" pitchFamily="34" charset="0"/>
              </a:rPr>
              <a:t>Są oni jednym ludem i wszyscy mają jedną mowę i to jest przyczyna że zaczęli budować. A zatem w przyszłości nic nie będzie dla nich niemożliwego, cokolwiek zamierzą uczynić. Zejdźmy więc i pomieszajmy tam ich język, aby</a:t>
            </a:r>
            <a:r>
              <a:rPr lang="pl-PL" sz="2400" dirty="0">
                <a:solidFill>
                  <a:srgbClr val="FFFF00"/>
                </a:solidFill>
                <a:latin typeface="Arial Narrow" pitchFamily="34" charset="0"/>
              </a:rPr>
              <a:t> </a:t>
            </a:r>
            <a:r>
              <a:rPr lang="pl-PL" sz="2400" b="1" dirty="0">
                <a:solidFill>
                  <a:srgbClr val="FFFF00"/>
                </a:solidFill>
                <a:latin typeface="Arial Narrow" pitchFamily="34" charset="0"/>
              </a:rPr>
              <a:t>jeden nie rozumiał drugiego.</a:t>
            </a:r>
          </a:p>
        </p:txBody>
      </p:sp>
      <p:sp>
        <p:nvSpPr>
          <p:cNvPr id="2" name="pole tekstowe 1">
            <a:extLst>
              <a:ext uri="{FF2B5EF4-FFF2-40B4-BE49-F238E27FC236}">
                <a16:creationId xmlns:a16="http://schemas.microsoft.com/office/drawing/2014/main" id="{6543529F-81D3-4375-BD13-9C1C2B8DDEE4}"/>
              </a:ext>
            </a:extLst>
          </p:cNvPr>
          <p:cNvSpPr txBox="1"/>
          <p:nvPr/>
        </p:nvSpPr>
        <p:spPr>
          <a:xfrm>
            <a:off x="6372200" y="6597352"/>
            <a:ext cx="3024336" cy="369332"/>
          </a:xfrm>
          <a:prstGeom prst="rect">
            <a:avLst/>
          </a:prstGeom>
          <a:noFill/>
        </p:spPr>
        <p:txBody>
          <a:bodyPr wrap="square" rtlCol="0">
            <a:spAutoFit/>
          </a:bodyPr>
          <a:lstStyle/>
          <a:p>
            <a:r>
              <a:rPr lang="pl-PL" dirty="0" err="1"/>
              <a:t>Pieter</a:t>
            </a:r>
            <a:r>
              <a:rPr lang="pl-PL" dirty="0"/>
              <a:t> Bruegel - starszy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A80FF-F122-4F04-9940-AC8986F4703E}"/>
              </a:ext>
            </a:extLst>
          </p:cNvPr>
          <p:cNvSpPr>
            <a:spLocks noGrp="1"/>
          </p:cNvSpPr>
          <p:nvPr>
            <p:ph type="title"/>
          </p:nvPr>
        </p:nvSpPr>
        <p:spPr/>
        <p:txBody>
          <a:bodyPr/>
          <a:lstStyle/>
          <a:p>
            <a:pPr algn="ctr"/>
            <a:r>
              <a:rPr lang="pl-PL" sz="2400" dirty="0"/>
              <a:t>Nawiązywanie współpracy, by zdobyć pożywienie, jest w świecie zwierząt normą</a:t>
            </a:r>
          </a:p>
        </p:txBody>
      </p:sp>
      <p:pic>
        <p:nvPicPr>
          <p:cNvPr id="2050" name="Picture 2" descr="Znalezione obrazy dla zapytania szympansy">
            <a:extLst>
              <a:ext uri="{FF2B5EF4-FFF2-40B4-BE49-F238E27FC236}">
                <a16:creationId xmlns:a16="http://schemas.microsoft.com/office/drawing/2014/main" id="{DD98001B-469F-4DF7-9A77-8406A46E18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720" y="1616598"/>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354628BB-CA42-4D01-B8FE-3C07CDE6A1A7}"/>
              </a:ext>
            </a:extLst>
          </p:cNvPr>
          <p:cNvSpPr txBox="1"/>
          <p:nvPr/>
        </p:nvSpPr>
        <p:spPr>
          <a:xfrm>
            <a:off x="3882427" y="1844824"/>
            <a:ext cx="4752528" cy="1754326"/>
          </a:xfrm>
          <a:prstGeom prst="rect">
            <a:avLst/>
          </a:prstGeom>
          <a:noFill/>
        </p:spPr>
        <p:txBody>
          <a:bodyPr wrap="square" rtlCol="0">
            <a:spAutoFit/>
          </a:bodyPr>
          <a:lstStyle/>
          <a:p>
            <a:r>
              <a:rPr lang="pl-PL" dirty="0"/>
              <a:t>Szympansy -w ich społecznościach zachodzą takie zjawiska jak zmiana władzy, sojusze, strategie działania koalicje, kolektywne sprawowanie rządów, przywileje i taktyki rokowań 			Dr Frans de Waal</a:t>
            </a:r>
          </a:p>
          <a:p>
            <a:endParaRPr lang="pl-PL" dirty="0"/>
          </a:p>
        </p:txBody>
      </p:sp>
      <p:pic>
        <p:nvPicPr>
          <p:cNvPr id="2052" name="Picture 4" descr="Znalezione obrazy dla zapytania mangusta">
            <a:extLst>
              <a:ext uri="{FF2B5EF4-FFF2-40B4-BE49-F238E27FC236}">
                <a16:creationId xmlns:a16="http://schemas.microsoft.com/office/drawing/2014/main" id="{328DE4F8-F4D7-4E9B-870B-B0B244BC21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2D7DAC9A-341C-41D1-882F-0260592D1A5C}"/>
              </a:ext>
            </a:extLst>
          </p:cNvPr>
          <p:cNvSpPr txBox="1"/>
          <p:nvPr/>
        </p:nvSpPr>
        <p:spPr>
          <a:xfrm>
            <a:off x="3635896" y="3861048"/>
            <a:ext cx="4464496" cy="1477328"/>
          </a:xfrm>
          <a:prstGeom prst="rect">
            <a:avLst/>
          </a:prstGeom>
          <a:noFill/>
        </p:spPr>
        <p:txBody>
          <a:bodyPr wrap="square" rtlCol="0">
            <a:spAutoFit/>
          </a:bodyPr>
          <a:lstStyle/>
          <a:p>
            <a:r>
              <a:rPr lang="pl-PL" dirty="0"/>
              <a:t>Mangusty - zwierzęta te gotowe są nawet na największe poświęcenie, by ratować innych - szlachetność serca tych zwierząt płynie z chęci zachowania grupy, bo tylko w grupie można przeżyć	Prof. Anne E. Rasy</a:t>
            </a:r>
          </a:p>
        </p:txBody>
      </p:sp>
      <p:pic>
        <p:nvPicPr>
          <p:cNvPr id="2054" name="Picture 6" descr="Znalezione obrazy dla zapytania pawiany">
            <a:extLst>
              <a:ext uri="{FF2B5EF4-FFF2-40B4-BE49-F238E27FC236}">
                <a16:creationId xmlns:a16="http://schemas.microsoft.com/office/drawing/2014/main" id="{49221B0F-361C-4082-8E30-CDD12F70B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5196834"/>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10F6A2E1-B0D5-4CE3-BE52-B5A6C30559E0}"/>
              </a:ext>
            </a:extLst>
          </p:cNvPr>
          <p:cNvSpPr txBox="1"/>
          <p:nvPr/>
        </p:nvSpPr>
        <p:spPr>
          <a:xfrm>
            <a:off x="3995936" y="5783693"/>
            <a:ext cx="4804373" cy="369332"/>
          </a:xfrm>
          <a:prstGeom prst="rect">
            <a:avLst/>
          </a:prstGeom>
          <a:noFill/>
        </p:spPr>
        <p:txBody>
          <a:bodyPr wrap="square" rtlCol="0">
            <a:spAutoFit/>
          </a:bodyPr>
          <a:lstStyle/>
          <a:p>
            <a:r>
              <a:rPr lang="pl-PL" dirty="0"/>
              <a:t>Pawiany: Dick i Doof</a:t>
            </a:r>
          </a:p>
        </p:txBody>
      </p:sp>
    </p:spTree>
    <p:extLst>
      <p:ext uri="{BB962C8B-B14F-4D97-AF65-F5344CB8AC3E}">
        <p14:creationId xmlns:p14="http://schemas.microsoft.com/office/powerpoint/2010/main" val="230822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302569-DFCD-4FBF-951A-F3A34887A0F8}"/>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963FA5CA-CD92-45C7-9DBC-7D91D12E0747}"/>
              </a:ext>
            </a:extLst>
          </p:cNvPr>
          <p:cNvSpPr>
            <a:spLocks noGrp="1"/>
          </p:cNvSpPr>
          <p:nvPr>
            <p:ph idx="1"/>
          </p:nvPr>
        </p:nvSpPr>
        <p:spPr/>
        <p:txBody>
          <a:bodyPr/>
          <a:lstStyle/>
          <a:p>
            <a:r>
              <a:rPr lang="pl-PL" dirty="0"/>
              <a:t>Pomoc społeczną organizują organy administracji rządowej i samorządowej, współpracując w tym zakresie, na zasadzie partnerstwa, z organizacjami społecznymi i pozarządowymi, Kościołem Katolickim, innymi kościołami, związkami wyznaniowymi oraz osobami fizycznymi i prawnymi</a:t>
            </a:r>
          </a:p>
        </p:txBody>
      </p:sp>
    </p:spTree>
    <p:extLst>
      <p:ext uri="{BB962C8B-B14F-4D97-AF65-F5344CB8AC3E}">
        <p14:creationId xmlns:p14="http://schemas.microsoft.com/office/powerpoint/2010/main" val="2114199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36C18A-53B0-4E02-8B00-CD5E9E393ED2}"/>
              </a:ext>
            </a:extLst>
          </p:cNvPr>
          <p:cNvSpPr>
            <a:spLocks noGrp="1"/>
          </p:cNvSpPr>
          <p:nvPr>
            <p:ph type="title"/>
          </p:nvPr>
        </p:nvSpPr>
        <p:spPr/>
        <p:txBody>
          <a:bodyPr/>
          <a:lstStyle/>
          <a:p>
            <a:r>
              <a:rPr lang="pl-PL" dirty="0"/>
              <a:t>Pomocniczość (subsydiarność)</a:t>
            </a:r>
          </a:p>
        </p:txBody>
      </p:sp>
      <p:sp>
        <p:nvSpPr>
          <p:cNvPr id="3" name="Symbol zastępczy zawartości 2">
            <a:extLst>
              <a:ext uri="{FF2B5EF4-FFF2-40B4-BE49-F238E27FC236}">
                <a16:creationId xmlns:a16="http://schemas.microsoft.com/office/drawing/2014/main" id="{616E7960-A9E4-4412-807F-6FFBB49D2F60}"/>
              </a:ext>
            </a:extLst>
          </p:cNvPr>
          <p:cNvSpPr>
            <a:spLocks noGrp="1"/>
          </p:cNvSpPr>
          <p:nvPr>
            <p:ph idx="1"/>
          </p:nvPr>
        </p:nvSpPr>
        <p:spPr/>
        <p:txBody>
          <a:bodyPr>
            <a:normAutofit fontScale="62500" lnSpcReduction="20000"/>
          </a:bodyPr>
          <a:lstStyle/>
          <a:p>
            <a:pPr algn="just"/>
            <a:r>
              <a:rPr lang="pl-PL" dirty="0"/>
              <a:t>Zasada pomocniczości (subsydiarności) jest jedną z podstawowych zasad organizacji wsparcia społecznego w środowisku. Wywodzi się ze społecznej nauki Kościoła Katolickiego, i po raz pierwszy została sformułowana w encyklice Papieża Piusa XI, Quadragesimo Anno, w 1931 roku. </a:t>
            </a:r>
            <a:r>
              <a:rPr lang="pl-PL" i="1" dirty="0"/>
              <a:t>„A chociaż prawdą to jest i rzeczą przez dzieje stwierdzoną, że dla zmienionych warunków wiele zadań, które dawniej mniejsze spełniały jednostki społeczne, obecnie już tylko związki wielkie mogą dokonać, niewzruszoną przecież pozostanie najwyższa zasada filozofii społecznej, której ani podważać, ani osłabiać nie wolno: jak jednostkom ludzkim nie wolno odejmować i przekazywać społeczności tego, co jednostki te z własnej inicjatywy i własną mogą wytworzyć pracą, tak samo jest naruszeniem sprawiedliwość, gdy się to, co mniejsze i niższe społeczności wykonać i dokonać mogą, przydzielić większym i wyższym władzom społecznym; poza tym wyrządza to szkodę wielką i podrywa porządek społeczny. Wszelka czynność społeczna bowiem powinna w pojęciu i istocie swojej wspomagać członki ciała społecznego, nigdy zaś ich nie rozbijać, ani nie wchłaniać.</a:t>
            </a:r>
          </a:p>
        </p:txBody>
      </p:sp>
    </p:spTree>
    <p:extLst>
      <p:ext uri="{BB962C8B-B14F-4D97-AF65-F5344CB8AC3E}">
        <p14:creationId xmlns:p14="http://schemas.microsoft.com/office/powerpoint/2010/main" val="336857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2A880A-5FD9-4BCC-8D40-1E51FF3C9A61}"/>
              </a:ext>
            </a:extLst>
          </p:cNvPr>
          <p:cNvSpPr>
            <a:spLocks noGrp="1"/>
          </p:cNvSpPr>
          <p:nvPr>
            <p:ph type="title"/>
          </p:nvPr>
        </p:nvSpPr>
        <p:spPr/>
        <p:txBody>
          <a:bodyPr/>
          <a:lstStyle/>
          <a:p>
            <a:r>
              <a:rPr lang="pl-PL" dirty="0"/>
              <a:t>Pomocniczość (subsydiarność)</a:t>
            </a:r>
          </a:p>
        </p:txBody>
      </p:sp>
      <p:sp>
        <p:nvSpPr>
          <p:cNvPr id="3" name="Symbol zastępczy zawartości 2">
            <a:extLst>
              <a:ext uri="{FF2B5EF4-FFF2-40B4-BE49-F238E27FC236}">
                <a16:creationId xmlns:a16="http://schemas.microsoft.com/office/drawing/2014/main" id="{7B27CB96-98BF-4F54-AF33-EC9112E5E02E}"/>
              </a:ext>
            </a:extLst>
          </p:cNvPr>
          <p:cNvSpPr>
            <a:spLocks noGrp="1"/>
          </p:cNvSpPr>
          <p:nvPr>
            <p:ph idx="1"/>
          </p:nvPr>
        </p:nvSpPr>
        <p:spPr>
          <a:xfrm>
            <a:off x="914400" y="1340768"/>
            <a:ext cx="7772400" cy="5014792"/>
          </a:xfrm>
        </p:spPr>
        <p:txBody>
          <a:bodyPr>
            <a:normAutofit fontScale="62500" lnSpcReduction="20000"/>
          </a:bodyPr>
          <a:lstStyle/>
          <a:p>
            <a:pPr algn="just"/>
            <a:r>
              <a:rPr lang="pl-PL" dirty="0"/>
              <a:t>W istocie, więc zasada ta dotyczy relacji między władzą publiczną i obywatelami i jako taka może być rozpatrywana na gruncie Konwencji Europejskiej, a zwłaszcza art. 11 dotyczącego wolności zrzeszania się. Rodzi to konieczność dookreślenia, czy w przypadku art. 11 Konwencji Europejskiej mamy do czynienia z prawem człowieka czy z wolnością. </a:t>
            </a:r>
          </a:p>
          <a:p>
            <a:pPr marL="68580" indent="0" algn="just">
              <a:buNone/>
            </a:pPr>
            <a:r>
              <a:rPr lang="pl-PL" dirty="0"/>
              <a:t>Została zapisana w preambule Konstytucji RP z 1997 roku. </a:t>
            </a:r>
          </a:p>
          <a:p>
            <a:pPr lvl="0" algn="just"/>
            <a:r>
              <a:rPr lang="pl-PL" dirty="0"/>
              <a:t>władza publiczna powinna wspierać działania prowadzone przez osoby i grupy społeczne, bo uczestniczenie w przedsięwzięciach, które ich dotyczą jest ich naturalnym prawem, czyli nie wymaga przyzwolenia ze strony jakiejkolwiek władzy;  obowiązek wspierania jednostki przez społeczeństwo w sytuacjach, kiedy nie jest ona w stanie samodzielnie czegoś czynić, czyli organizowania (pozytywne ujęcie zasady subsydiarności) - pomoc do samopomocy</a:t>
            </a:r>
          </a:p>
          <a:p>
            <a:pPr lvl="0" algn="just"/>
            <a:r>
              <a:rPr lang="pl-PL" dirty="0"/>
              <a:t>władza publiczna nie powinna przeszkadzać obywatelom w podejmowaniu własnych inicjatyw; zakaz odbierania jednostce przez społeczeństwo tego, co osoba samo jest w stanie czynić  (ujęcie negatywne zasady subsydiarności) </a:t>
            </a:r>
          </a:p>
          <a:p>
            <a:endParaRPr lang="pl-PL" dirty="0"/>
          </a:p>
        </p:txBody>
      </p:sp>
    </p:spTree>
    <p:extLst>
      <p:ext uri="{BB962C8B-B14F-4D97-AF65-F5344CB8AC3E}">
        <p14:creationId xmlns:p14="http://schemas.microsoft.com/office/powerpoint/2010/main" val="362521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C12C9A-F967-40EA-86C4-5020C81900AE}"/>
              </a:ext>
            </a:extLst>
          </p:cNvPr>
          <p:cNvSpPr>
            <a:spLocks noGrp="1"/>
          </p:cNvSpPr>
          <p:nvPr>
            <p:ph type="title"/>
          </p:nvPr>
        </p:nvSpPr>
        <p:spPr/>
        <p:txBody>
          <a:bodyPr/>
          <a:lstStyle/>
          <a:p>
            <a:pPr algn="ctr"/>
            <a:r>
              <a:rPr lang="pl-PL" sz="2800" dirty="0"/>
              <a:t>Cztery zasady wzmacniają poziom indywidualny pomocniczości</a:t>
            </a:r>
            <a:r>
              <a:rPr lang="pl-PL" sz="2000" dirty="0"/>
              <a:t>:</a:t>
            </a:r>
          </a:p>
        </p:txBody>
      </p:sp>
      <p:sp>
        <p:nvSpPr>
          <p:cNvPr id="3" name="Symbol zastępczy zawartości 2">
            <a:extLst>
              <a:ext uri="{FF2B5EF4-FFF2-40B4-BE49-F238E27FC236}">
                <a16:creationId xmlns:a16="http://schemas.microsoft.com/office/drawing/2014/main" id="{2EFE91E4-E402-44C7-9C84-BB2E2187A726}"/>
              </a:ext>
            </a:extLst>
          </p:cNvPr>
          <p:cNvSpPr>
            <a:spLocks noGrp="1"/>
          </p:cNvSpPr>
          <p:nvPr>
            <p:ph idx="1"/>
          </p:nvPr>
        </p:nvSpPr>
        <p:spPr/>
        <p:txBody>
          <a:bodyPr>
            <a:normAutofit fontScale="77500" lnSpcReduction="20000"/>
          </a:bodyPr>
          <a:lstStyle/>
          <a:p>
            <a:r>
              <a:rPr lang="pl-PL" dirty="0"/>
              <a:t>Zasada  pomocy dla samopomocy  ‒ wzmacnianie aktywnego udziału osób i rodzin w kształtowaniu  własnego życia i współdziałania w rozwiązywaniu swojej trudnej sytuacji życiowej.</a:t>
            </a:r>
          </a:p>
          <a:p>
            <a:r>
              <a:rPr lang="pl-PL" dirty="0"/>
              <a:t>Zasada pomocy wzajemnej ‒ rozwijanie pomocy wzajemnej ludzi dążących do rozwiązania podobnych lub wspólnych problemów życiowych.</a:t>
            </a:r>
          </a:p>
          <a:p>
            <a:r>
              <a:rPr lang="pl-PL" dirty="0"/>
              <a:t>Zasada podmiotowości ‒ traktowanie osób i rodzin w procesie pomocy jak równych partnerów w </a:t>
            </a:r>
          </a:p>
          <a:p>
            <a:r>
              <a:rPr lang="pl-PL" dirty="0"/>
              <a:t>procesie podejmowania kluczowych decyzji dotyczących treści i kształtu pomocy</a:t>
            </a:r>
          </a:p>
          <a:p>
            <a:r>
              <a:rPr lang="pl-PL" dirty="0"/>
              <a:t>Zasada koprodukcji  - treść, forma i proces usług pomocowych powinny być współkształtowane przez osoby i rodziny, które z nich korzystają</a:t>
            </a:r>
          </a:p>
          <a:p>
            <a:endParaRPr lang="pl-PL" dirty="0"/>
          </a:p>
        </p:txBody>
      </p:sp>
    </p:spTree>
    <p:extLst>
      <p:ext uri="{BB962C8B-B14F-4D97-AF65-F5344CB8AC3E}">
        <p14:creationId xmlns:p14="http://schemas.microsoft.com/office/powerpoint/2010/main" val="782422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663</TotalTime>
  <Words>2065</Words>
  <Application>Microsoft Office PowerPoint</Application>
  <PresentationFormat>Pokaz na ekranie (4:3)</PresentationFormat>
  <Paragraphs>157</Paragraphs>
  <Slides>32</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32</vt:i4>
      </vt:variant>
    </vt:vector>
  </HeadingPairs>
  <TitlesOfParts>
    <vt:vector size="43" baseType="lpstr">
      <vt:lpstr>Arial</vt:lpstr>
      <vt:lpstr>Arial Narrow</vt:lpstr>
      <vt:lpstr>Book Antiqua</vt:lpstr>
      <vt:lpstr>Calibri</vt:lpstr>
      <vt:lpstr>Consolas</vt:lpstr>
      <vt:lpstr>Corbel</vt:lpstr>
      <vt:lpstr>Times New Roman</vt:lpstr>
      <vt:lpstr>Wingdings</vt:lpstr>
      <vt:lpstr>Wingdings 2</vt:lpstr>
      <vt:lpstr>Wingdings 3</vt:lpstr>
      <vt:lpstr>Metro</vt:lpstr>
      <vt:lpstr> Sieciowy model pomocy społecznej      dr Piotr sikora      uniwersytet opolski</vt:lpstr>
      <vt:lpstr>Prezentacja programu PowerPoint</vt:lpstr>
      <vt:lpstr>Art.7. Pomocy społecznej udziela się osobom i rodzinom w szczególności  z powodu</vt:lpstr>
      <vt:lpstr>Społeczna wieża Babel</vt:lpstr>
      <vt:lpstr>Nawiązywanie współpracy, by zdobyć pożywienie, jest w świecie zwierząt normą</vt:lpstr>
      <vt:lpstr>Prezentacja programu PowerPoint</vt:lpstr>
      <vt:lpstr>Pomocniczość (subsydiarność)</vt:lpstr>
      <vt:lpstr>Pomocniczość (subsydiarność)</vt:lpstr>
      <vt:lpstr>Cztery zasady wzmacniają poziom indywidualny pomocniczości:</vt:lpstr>
      <vt:lpstr>Źródła kooperacji</vt:lpstr>
      <vt:lpstr>Źródła kooperacji</vt:lpstr>
      <vt:lpstr>Relacje ujawniają więc wszelkie zasoby społecznościowe oraz możliwości generowania pożytecznych połączeń pomiędzy ich pięcioma elementami składowymi:</vt:lpstr>
      <vt:lpstr>Źródła kooperacji</vt:lpstr>
      <vt:lpstr>Lokalne partnerstwo jest w stanie dodać znaczącą wartość do tworzenia polityki poprzez: </vt:lpstr>
      <vt:lpstr>Model sieciowej pomocy i integracji społecznej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Sieciowy wymiar pomocy społecznej</vt:lpstr>
      <vt:lpstr>Prezentacja programu PowerPoint</vt:lpstr>
      <vt:lpstr>Zespoły interdyscyplinarne tworzone są z mocy ustawy o przeciwdziałaniu przemocy w rodzinie (art. 9a do 9d). </vt:lpstr>
      <vt:lpstr>Jane Addams:Hull House Maps and Papers (1895)  Nationality Map 1 </vt:lpstr>
      <vt:lpstr>Prezentacja programu PowerPoint</vt:lpstr>
      <vt:lpstr>Włączanie jednostek pomocy społecznej w lokalne sieci wsparcia – przykład mieszkalnictwo wspomagane dla osób z chorobami neurologicznymi</vt:lpstr>
      <vt:lpstr>Włączanie jednostek pomocy społecznej w lokalne sieci wsparcia – przykład mieszkalnictwo wspomagane dla osób z chorobami neurologicznymi</vt:lpstr>
      <vt:lpstr>Prezentacja programu PowerPoint</vt:lpstr>
      <vt:lpstr>Kapitał społeczny</vt:lpstr>
      <vt:lpstr>Kapitał społeczny – podstawowe wymiary</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Piotr Sikora</cp:lastModifiedBy>
  <cp:revision>99</cp:revision>
  <dcterms:created xsi:type="dcterms:W3CDTF">2012-11-21T11:42:57Z</dcterms:created>
  <dcterms:modified xsi:type="dcterms:W3CDTF">2018-09-21T05:42:51Z</dcterms:modified>
</cp:coreProperties>
</file>