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CFB7A0"/>
    <a:srgbClr val="6F4001"/>
    <a:srgbClr val="CC9900"/>
    <a:srgbClr val="157FFF"/>
    <a:srgbClr val="F7E289"/>
    <a:srgbClr val="FF9E1D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3885" y="4650640"/>
            <a:ext cx="4428445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530" y="358170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641361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5770" y="4192525"/>
            <a:ext cx="5147763" cy="2443280"/>
          </a:xfrm>
        </p:spPr>
        <p:txBody>
          <a:bodyPr>
            <a:normAutofit/>
          </a:bodyPr>
          <a:lstStyle/>
          <a:p>
            <a:r>
              <a:rPr lang="pl-PL" sz="2400" b="1" i="1" dirty="0"/>
              <a:t>Reorganizacja w Ośrodkach Pomocy Społecznej oraz wprowadzanie nowych usług jako jedna z form ułatwienia korzystania z usług przez osoby/rodziny/grupy społeczne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50" y="1138425"/>
            <a:ext cx="6566315" cy="61082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Dotychczas w Ośrodku Pomocy Społecznej każdy pracownik socjalny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1365195" y="2512770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>
                <a:solidFill>
                  <a:schemeClr val="tx1"/>
                </a:solidFill>
              </a:rPr>
              <a:t>terminy</a:t>
            </a:r>
          </a:p>
        </p:txBody>
      </p:sp>
      <p:sp>
        <p:nvSpPr>
          <p:cNvPr id="6" name="Elipsa 5"/>
          <p:cNvSpPr/>
          <p:nvPr/>
        </p:nvSpPr>
        <p:spPr>
          <a:xfrm>
            <a:off x="448965" y="3734411"/>
            <a:ext cx="1527050" cy="1527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solidFill>
                  <a:schemeClr val="tx1"/>
                </a:solidFill>
              </a:rPr>
              <a:t>postępowania administracyjne</a:t>
            </a:r>
          </a:p>
        </p:txBody>
      </p:sp>
      <p:sp>
        <p:nvSpPr>
          <p:cNvPr id="7" name="Elipsa 6"/>
          <p:cNvSpPr/>
          <p:nvPr/>
        </p:nvSpPr>
        <p:spPr>
          <a:xfrm>
            <a:off x="1746958" y="5590745"/>
            <a:ext cx="1145287" cy="11452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</a:rPr>
              <a:t>interwencje</a:t>
            </a:r>
          </a:p>
        </p:txBody>
      </p:sp>
      <p:sp>
        <p:nvSpPr>
          <p:cNvPr id="8" name="Elipsa 7"/>
          <p:cNvSpPr/>
          <p:nvPr/>
        </p:nvSpPr>
        <p:spPr>
          <a:xfrm>
            <a:off x="7015280" y="2360064"/>
            <a:ext cx="1068935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wywiady</a:t>
            </a:r>
          </a:p>
        </p:txBody>
      </p:sp>
      <p:sp>
        <p:nvSpPr>
          <p:cNvPr id="9" name="Elipsa 8"/>
          <p:cNvSpPr/>
          <p:nvPr/>
        </p:nvSpPr>
        <p:spPr>
          <a:xfrm>
            <a:off x="7585414" y="3980844"/>
            <a:ext cx="1068935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grupy robocze</a:t>
            </a:r>
          </a:p>
        </p:txBody>
      </p:sp>
      <p:sp>
        <p:nvSpPr>
          <p:cNvPr id="10" name="Elipsa 9"/>
          <p:cNvSpPr/>
          <p:nvPr/>
        </p:nvSpPr>
        <p:spPr>
          <a:xfrm>
            <a:off x="6414954" y="5566870"/>
            <a:ext cx="1265791" cy="1158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</a:rPr>
              <a:t>Praca socjalna (ciągły brak czasu)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 flipH="1" flipV="1">
            <a:off x="2409796" y="3276295"/>
            <a:ext cx="482449" cy="3054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804" y="2970885"/>
            <a:ext cx="3618150" cy="2543507"/>
          </a:xfrm>
          <a:prstGeom prst="rect">
            <a:avLst/>
          </a:prstGeom>
          <a:ln>
            <a:noFill/>
          </a:ln>
          <a:effectLst>
            <a:softEdge rad="190500"/>
          </a:effectLst>
        </p:spPr>
      </p:pic>
      <p:cxnSp>
        <p:nvCxnSpPr>
          <p:cNvPr id="20" name="Łącznik prosty ze strzałką 19"/>
          <p:cNvCxnSpPr/>
          <p:nvPr/>
        </p:nvCxnSpPr>
        <p:spPr>
          <a:xfrm flipH="1">
            <a:off x="1976015" y="4345229"/>
            <a:ext cx="820790" cy="644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endCxn id="7" idx="7"/>
          </p:cNvCxnSpPr>
          <p:nvPr/>
        </p:nvCxnSpPr>
        <p:spPr>
          <a:xfrm flipH="1">
            <a:off x="2724522" y="5490517"/>
            <a:ext cx="313508" cy="2679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6414954" y="3180283"/>
            <a:ext cx="553951" cy="2487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6550559" y="4515312"/>
            <a:ext cx="83669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6269169" y="5406815"/>
            <a:ext cx="304731" cy="3896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Praca socjalna – ciągły brak czasu na nią bo pierwszeństwo mają … terminy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2665475"/>
            <a:ext cx="3126835" cy="3126835"/>
          </a:xfr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9094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Po reorganizacji: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749245"/>
            <a:ext cx="1439863" cy="1871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27" y="1698487"/>
            <a:ext cx="1439863" cy="1871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59" y="1749244"/>
            <a:ext cx="1985166" cy="18209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11" y="5378687"/>
            <a:ext cx="1765496" cy="1479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0" name="Łącznik prosty ze strzałką 9"/>
          <p:cNvCxnSpPr/>
          <p:nvPr/>
        </p:nvCxnSpPr>
        <p:spPr>
          <a:xfrm flipH="1" flipV="1">
            <a:off x="2586835" y="4574287"/>
            <a:ext cx="458115" cy="5504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4643496" y="4192526"/>
            <a:ext cx="0" cy="6570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6362587" y="4650640"/>
            <a:ext cx="499988" cy="6108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6557165" y="526146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818593" y="1251485"/>
            <a:ext cx="2526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Zespół d/s świadczeń przyznawanych decyzją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2336135" y="12589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Zespół d/s </a:t>
            </a:r>
            <a:b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usług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109901" y="12514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Zespół d/s </a:t>
            </a:r>
            <a:b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pracy socjalnej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3044950" y="5164662"/>
            <a:ext cx="319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Zespół d/s pierwszego kontaktu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897816"/>
            <a:ext cx="1439863" cy="1871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11" y="1932687"/>
            <a:ext cx="1439863" cy="1871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2021652"/>
            <a:ext cx="1985166" cy="18209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3" name="Łącznik prosty ze strzałką 12"/>
          <p:cNvCxnSpPr/>
          <p:nvPr/>
        </p:nvCxnSpPr>
        <p:spPr>
          <a:xfrm flipH="1" flipV="1">
            <a:off x="2631719" y="4738775"/>
            <a:ext cx="384422" cy="4100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4409991" y="4670851"/>
            <a:ext cx="0" cy="4332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5563086" y="4696113"/>
            <a:ext cx="373119" cy="3827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0" y="1375321"/>
            <a:ext cx="2526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Zespół d/s świadczeń przyznawanych decyzją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085638" y="12514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Zespół d/s  </a:t>
            </a:r>
            <a:b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usług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2739112" y="5116162"/>
            <a:ext cx="319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Zespół d/s pierwszego kontaktu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79" y="5349328"/>
            <a:ext cx="1765496" cy="1479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" name="Prostokąt 20"/>
          <p:cNvSpPr/>
          <p:nvPr/>
        </p:nvSpPr>
        <p:spPr>
          <a:xfrm>
            <a:off x="4348807" y="14455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Zespół d/s </a:t>
            </a:r>
            <a:b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altLang="pl-PL" b="1" dirty="0">
                <a:solidFill>
                  <a:schemeClr val="accent2">
                    <a:lumMod val="75000"/>
                  </a:schemeClr>
                </a:solidFill>
              </a:rPr>
              <a:t>pracy socjalnej</a:t>
            </a:r>
          </a:p>
        </p:txBody>
      </p:sp>
      <p:sp>
        <p:nvSpPr>
          <p:cNvPr id="22" name="Elipsa 21"/>
          <p:cNvSpPr/>
          <p:nvPr/>
        </p:nvSpPr>
        <p:spPr>
          <a:xfrm>
            <a:off x="2396913" y="610536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usługi opiekuńcze</a:t>
            </a:r>
          </a:p>
        </p:txBody>
      </p:sp>
      <p:sp>
        <p:nvSpPr>
          <p:cNvPr id="23" name="Elipsa 22"/>
          <p:cNvSpPr/>
          <p:nvPr/>
        </p:nvSpPr>
        <p:spPr>
          <a:xfrm>
            <a:off x="2353288" y="1658803"/>
            <a:ext cx="1150203" cy="10958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>
                <a:solidFill>
                  <a:schemeClr val="tx1"/>
                </a:solidFill>
              </a:rPr>
              <a:t>specjalistyczne usługi </a:t>
            </a:r>
            <a:r>
              <a:rPr lang="pl-PL" sz="800" dirty="0" err="1">
                <a:solidFill>
                  <a:schemeClr val="tx1"/>
                </a:solidFill>
              </a:rPr>
              <a:t>opiek</a:t>
            </a:r>
            <a:r>
              <a:rPr lang="pl-PL" sz="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Elipsa 23"/>
          <p:cNvSpPr/>
          <p:nvPr/>
        </p:nvSpPr>
        <p:spPr>
          <a:xfrm>
            <a:off x="2381096" y="2692673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>
                <a:solidFill>
                  <a:schemeClr val="tx1"/>
                </a:solidFill>
              </a:rPr>
              <a:t>DPS</a:t>
            </a:r>
          </a:p>
        </p:txBody>
      </p:sp>
      <p:sp>
        <p:nvSpPr>
          <p:cNvPr id="25" name="Elipsa 24"/>
          <p:cNvSpPr/>
          <p:nvPr/>
        </p:nvSpPr>
        <p:spPr>
          <a:xfrm>
            <a:off x="2473095" y="3594088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solidFill>
                  <a:schemeClr val="tx1"/>
                </a:solidFill>
              </a:rPr>
              <a:t>schroniska</a:t>
            </a:r>
          </a:p>
        </p:txBody>
      </p:sp>
      <p:sp>
        <p:nvSpPr>
          <p:cNvPr id="26" name="Elipsa 25"/>
          <p:cNvSpPr/>
          <p:nvPr/>
        </p:nvSpPr>
        <p:spPr>
          <a:xfrm>
            <a:off x="8075064" y="1188566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>
                <a:solidFill>
                  <a:schemeClr val="tx1"/>
                </a:solidFill>
              </a:rPr>
              <a:t>czas na pracę socjalną</a:t>
            </a:r>
          </a:p>
        </p:txBody>
      </p:sp>
      <p:sp>
        <p:nvSpPr>
          <p:cNvPr id="27" name="Elipsa 26"/>
          <p:cNvSpPr/>
          <p:nvPr/>
        </p:nvSpPr>
        <p:spPr>
          <a:xfrm>
            <a:off x="8075064" y="2090317"/>
            <a:ext cx="1106579" cy="1104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</a:rPr>
              <a:t>monitorowanie rodzin</a:t>
            </a:r>
          </a:p>
        </p:txBody>
      </p:sp>
      <p:sp>
        <p:nvSpPr>
          <p:cNvPr id="28" name="Elipsa 27"/>
          <p:cNvSpPr/>
          <p:nvPr/>
        </p:nvSpPr>
        <p:spPr>
          <a:xfrm>
            <a:off x="8106085" y="3099839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</a:rPr>
              <a:t>niebieskie karty</a:t>
            </a:r>
          </a:p>
        </p:txBody>
      </p:sp>
      <p:sp>
        <p:nvSpPr>
          <p:cNvPr id="29" name="Elipsa 28"/>
          <p:cNvSpPr/>
          <p:nvPr/>
        </p:nvSpPr>
        <p:spPr>
          <a:xfrm>
            <a:off x="8161363" y="4061761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diagnoza</a:t>
            </a:r>
          </a:p>
        </p:txBody>
      </p:sp>
      <p:sp>
        <p:nvSpPr>
          <p:cNvPr id="43" name="Elipsa 24">
            <a:extLst>
              <a:ext uri="{FF2B5EF4-FFF2-40B4-BE49-F238E27FC236}">
                <a16:creationId xmlns:a16="http://schemas.microsoft.com/office/drawing/2014/main" id="{39293C69-F322-41E8-AF37-8BF38E0DEB84}"/>
              </a:ext>
            </a:extLst>
          </p:cNvPr>
          <p:cNvSpPr/>
          <p:nvPr/>
        </p:nvSpPr>
        <p:spPr>
          <a:xfrm>
            <a:off x="380820" y="4191282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solidFill>
                  <a:schemeClr val="tx1"/>
                </a:solidFill>
              </a:rPr>
              <a:t>wywiady</a:t>
            </a:r>
          </a:p>
        </p:txBody>
      </p:sp>
      <p:sp>
        <p:nvSpPr>
          <p:cNvPr id="45" name="Elipsa 24">
            <a:extLst>
              <a:ext uri="{FF2B5EF4-FFF2-40B4-BE49-F238E27FC236}">
                <a16:creationId xmlns:a16="http://schemas.microsoft.com/office/drawing/2014/main" id="{54CE097C-CFC7-4F49-967B-4C352A25070F}"/>
              </a:ext>
            </a:extLst>
          </p:cNvPr>
          <p:cNvSpPr/>
          <p:nvPr/>
        </p:nvSpPr>
        <p:spPr>
          <a:xfrm>
            <a:off x="380820" y="5231291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solidFill>
                  <a:schemeClr val="tx1"/>
                </a:solidFill>
              </a:rPr>
              <a:t>Postępowanie administracyjne</a:t>
            </a:r>
          </a:p>
        </p:txBody>
      </p:sp>
      <p:sp>
        <p:nvSpPr>
          <p:cNvPr id="47" name="Elipsa 24">
            <a:extLst>
              <a:ext uri="{FF2B5EF4-FFF2-40B4-BE49-F238E27FC236}">
                <a16:creationId xmlns:a16="http://schemas.microsoft.com/office/drawing/2014/main" id="{D8C428F5-4C11-46C8-BAE8-3BB6AA8216F9}"/>
              </a:ext>
            </a:extLst>
          </p:cNvPr>
          <p:cNvSpPr/>
          <p:nvPr/>
        </p:nvSpPr>
        <p:spPr>
          <a:xfrm>
            <a:off x="8171502" y="4998866"/>
            <a:ext cx="1068936" cy="10689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solidFill>
                  <a:schemeClr val="tx1"/>
                </a:solidFill>
              </a:rPr>
              <a:t>schroniska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Nowa usługa –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Asystent Osobisty Osoby Niepełnosprawnej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60" y="2818180"/>
            <a:ext cx="2794578" cy="338702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9" name="Elipsa 8"/>
          <p:cNvSpPr/>
          <p:nvPr/>
        </p:nvSpPr>
        <p:spPr>
          <a:xfrm>
            <a:off x="1471057" y="2508150"/>
            <a:ext cx="1346370" cy="13679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Wsparcie w funkcjonowaniu edukacyjnym</a:t>
            </a:r>
          </a:p>
        </p:txBody>
      </p:sp>
      <p:sp>
        <p:nvSpPr>
          <p:cNvPr id="10" name="Elipsa 9"/>
          <p:cNvSpPr/>
          <p:nvPr/>
        </p:nvSpPr>
        <p:spPr>
          <a:xfrm>
            <a:off x="1443082" y="4483706"/>
            <a:ext cx="1374345" cy="13743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Zaspokajanie indywidualnych potrzeb</a:t>
            </a:r>
          </a:p>
        </p:txBody>
      </p:sp>
      <p:sp>
        <p:nvSpPr>
          <p:cNvPr id="11" name="Elipsa 10"/>
          <p:cNvSpPr/>
          <p:nvPr/>
        </p:nvSpPr>
        <p:spPr>
          <a:xfrm>
            <a:off x="7029667" y="2197762"/>
            <a:ext cx="1384410" cy="13066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Wspieranie w wykonywaniu podstawowych czynności dnia codziennego</a:t>
            </a:r>
          </a:p>
        </p:txBody>
      </p:sp>
      <p:sp>
        <p:nvSpPr>
          <p:cNvPr id="12" name="Elipsa 11"/>
          <p:cNvSpPr/>
          <p:nvPr/>
        </p:nvSpPr>
        <p:spPr>
          <a:xfrm>
            <a:off x="7061168" y="3668940"/>
            <a:ext cx="1328458" cy="13743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Wspieranie w funkcjonowaniu zawodowym</a:t>
            </a: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 flipV="1">
            <a:off x="2837000" y="3259834"/>
            <a:ext cx="361586" cy="1362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cxnSpLocks/>
          </p:cNvCxnSpPr>
          <p:nvPr/>
        </p:nvCxnSpPr>
        <p:spPr>
          <a:xfrm flipH="1">
            <a:off x="2942688" y="4740164"/>
            <a:ext cx="304878" cy="2945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cxnSpLocks/>
          </p:cNvCxnSpPr>
          <p:nvPr/>
        </p:nvCxnSpPr>
        <p:spPr>
          <a:xfrm flipV="1">
            <a:off x="6296712" y="3068667"/>
            <a:ext cx="449016" cy="2130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6296712" y="4273191"/>
            <a:ext cx="397798" cy="828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Elipsa 11">
            <a:extLst>
              <a:ext uri="{FF2B5EF4-FFF2-40B4-BE49-F238E27FC236}">
                <a16:creationId xmlns:a16="http://schemas.microsoft.com/office/drawing/2014/main" id="{A182B973-A8EF-4E7E-B743-5B708EC2492B}"/>
              </a:ext>
            </a:extLst>
          </p:cNvPr>
          <p:cNvSpPr/>
          <p:nvPr/>
        </p:nvSpPr>
        <p:spPr>
          <a:xfrm>
            <a:off x="7057643" y="5170878"/>
            <a:ext cx="1328458" cy="13743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00" dirty="0">
                <a:solidFill>
                  <a:schemeClr val="tx1"/>
                </a:solidFill>
              </a:rPr>
              <a:t>Aktywizacja społeczna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A2C0BC61-BC50-45D4-8294-70E7D136ADF5}"/>
              </a:ext>
            </a:extLst>
          </p:cNvPr>
          <p:cNvCxnSpPr>
            <a:cxnSpLocks/>
          </p:cNvCxnSpPr>
          <p:nvPr/>
        </p:nvCxnSpPr>
        <p:spPr>
          <a:xfrm>
            <a:off x="6263082" y="5444684"/>
            <a:ext cx="411596" cy="2748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443835"/>
            <a:ext cx="7016195" cy="68488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Tylko zadowolone buzie widzimy w tej usłudze …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6557165" y="526146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12770"/>
            <a:ext cx="2009273" cy="357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986" y="2557171"/>
            <a:ext cx="2037701" cy="362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0" y="2557171"/>
            <a:ext cx="3133182" cy="361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4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785" y="2054655"/>
            <a:ext cx="6871725" cy="381762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Dziękuję za uwagę</a:t>
            </a: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r>
              <a:rPr lang="pl-PL" sz="2200" dirty="0">
                <a:solidFill>
                  <a:schemeClr val="bg1"/>
                </a:solidFill>
              </a:rPr>
              <a:t>Ewa Pawlinów</a:t>
            </a: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br>
              <a:rPr lang="pl-PL" dirty="0">
                <a:solidFill>
                  <a:schemeClr val="bg1"/>
                </a:solidFill>
              </a:rPr>
            </a:br>
            <a:r>
              <a:rPr lang="pl-PL" sz="2200" dirty="0">
                <a:solidFill>
                  <a:schemeClr val="bg1"/>
                </a:solidFill>
              </a:rPr>
              <a:t>wrzesień 2018</a:t>
            </a:r>
          </a:p>
        </p:txBody>
      </p:sp>
    </p:spTree>
    <p:extLst>
      <p:ext uri="{BB962C8B-B14F-4D97-AF65-F5344CB8AC3E}">
        <p14:creationId xmlns:p14="http://schemas.microsoft.com/office/powerpoint/2010/main" val="10605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160</Words>
  <Application>Microsoft Office PowerPoint</Application>
  <PresentationFormat>Pokaz na ekranie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Reorganizacja w Ośrodkach Pomocy Społecznej oraz wprowadzanie nowych usług jako jedna z form ułatwienia korzystania z usług przez osoby/rodziny/grupy społeczne </vt:lpstr>
      <vt:lpstr>Dotychczas w Ośrodku Pomocy Społecznej każdy pracownik socjalny …</vt:lpstr>
      <vt:lpstr>Praca socjalna – ciągły brak czasu na nią bo pierwszeństwo mają … terminy</vt:lpstr>
      <vt:lpstr>Po reorganizacji:</vt:lpstr>
      <vt:lpstr>Prezentacja programu PowerPoint</vt:lpstr>
      <vt:lpstr>Nowa usługa –  Asystent Osobisty Osoby Niepełnosprawnej</vt:lpstr>
      <vt:lpstr>Tylko zadowolone buzie widzimy w tej usłudze …</vt:lpstr>
      <vt:lpstr>Dziękuję za uwagę  Ewa Pawlinów    wrzesień 2018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Kierownik</cp:lastModifiedBy>
  <cp:revision>49</cp:revision>
  <dcterms:created xsi:type="dcterms:W3CDTF">2013-08-21T19:17:07Z</dcterms:created>
  <dcterms:modified xsi:type="dcterms:W3CDTF">2018-09-14T09:22:24Z</dcterms:modified>
</cp:coreProperties>
</file>