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13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Default Extension="emf" ContentType="image/x-emf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notesSlides/notesSlide118.xml" ContentType="application/vnd.openxmlformats-officedocument.presentationml.notes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11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110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19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15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11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109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notesSlides/notesSlide89.xml" ContentType="application/vnd.openxmlformats-officedocument.presentationml.notesSlide+xml"/>
  <Override PartName="/ppt/notesSlides/notesSlide116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notesSlides/notesSlide112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slides/slide129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18.xml" ContentType="application/vnd.openxmlformats-officedocument.presentationml.slide+xml"/>
  <Default Extension="doc" ContentType="application/msword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notesSlides/notesSlide117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12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31"/>
  </p:notesMasterIdLst>
  <p:sldIdLst>
    <p:sldId id="256" r:id="rId2"/>
    <p:sldId id="335" r:id="rId3"/>
    <p:sldId id="415" r:id="rId4"/>
    <p:sldId id="421" r:id="rId5"/>
    <p:sldId id="422" r:id="rId6"/>
    <p:sldId id="369" r:id="rId7"/>
    <p:sldId id="372" r:id="rId8"/>
    <p:sldId id="424" r:id="rId9"/>
    <p:sldId id="423" r:id="rId10"/>
    <p:sldId id="351" r:id="rId11"/>
    <p:sldId id="352" r:id="rId12"/>
    <p:sldId id="354" r:id="rId13"/>
    <p:sldId id="355" r:id="rId14"/>
    <p:sldId id="356" r:id="rId15"/>
    <p:sldId id="358" r:id="rId16"/>
    <p:sldId id="359" r:id="rId17"/>
    <p:sldId id="361" r:id="rId18"/>
    <p:sldId id="365" r:id="rId19"/>
    <p:sldId id="366" r:id="rId20"/>
    <p:sldId id="367" r:id="rId21"/>
    <p:sldId id="368" r:id="rId22"/>
    <p:sldId id="399" r:id="rId23"/>
    <p:sldId id="374" r:id="rId24"/>
    <p:sldId id="416" r:id="rId25"/>
    <p:sldId id="417" r:id="rId26"/>
    <p:sldId id="418" r:id="rId27"/>
    <p:sldId id="419" r:id="rId28"/>
    <p:sldId id="420" r:id="rId29"/>
    <p:sldId id="375" r:id="rId30"/>
    <p:sldId id="376" r:id="rId31"/>
    <p:sldId id="377" r:id="rId32"/>
    <p:sldId id="378" r:id="rId33"/>
    <p:sldId id="379" r:id="rId34"/>
    <p:sldId id="380" r:id="rId35"/>
    <p:sldId id="381" r:id="rId36"/>
    <p:sldId id="382" r:id="rId37"/>
    <p:sldId id="383" r:id="rId38"/>
    <p:sldId id="388" r:id="rId39"/>
    <p:sldId id="384" r:id="rId40"/>
    <p:sldId id="386" r:id="rId41"/>
    <p:sldId id="389" r:id="rId42"/>
    <p:sldId id="385" r:id="rId43"/>
    <p:sldId id="387" r:id="rId44"/>
    <p:sldId id="391" r:id="rId45"/>
    <p:sldId id="390" r:id="rId46"/>
    <p:sldId id="392" r:id="rId47"/>
    <p:sldId id="393" r:id="rId48"/>
    <p:sldId id="394" r:id="rId49"/>
    <p:sldId id="395" r:id="rId50"/>
    <p:sldId id="396" r:id="rId51"/>
    <p:sldId id="397" r:id="rId52"/>
    <p:sldId id="398" r:id="rId53"/>
    <p:sldId id="400" r:id="rId54"/>
    <p:sldId id="401" r:id="rId55"/>
    <p:sldId id="402" r:id="rId56"/>
    <p:sldId id="403" r:id="rId57"/>
    <p:sldId id="404" r:id="rId58"/>
    <p:sldId id="405" r:id="rId59"/>
    <p:sldId id="406" r:id="rId60"/>
    <p:sldId id="408" r:id="rId61"/>
    <p:sldId id="407" r:id="rId62"/>
    <p:sldId id="409" r:id="rId63"/>
    <p:sldId id="410" r:id="rId64"/>
    <p:sldId id="411" r:id="rId65"/>
    <p:sldId id="412" r:id="rId66"/>
    <p:sldId id="413" r:id="rId67"/>
    <p:sldId id="414" r:id="rId68"/>
    <p:sldId id="435" r:id="rId69"/>
    <p:sldId id="436" r:id="rId70"/>
    <p:sldId id="492" r:id="rId71"/>
    <p:sldId id="437" r:id="rId72"/>
    <p:sldId id="493" r:id="rId73"/>
    <p:sldId id="494" r:id="rId74"/>
    <p:sldId id="495" r:id="rId75"/>
    <p:sldId id="498" r:id="rId76"/>
    <p:sldId id="499" r:id="rId77"/>
    <p:sldId id="497" r:id="rId78"/>
    <p:sldId id="500" r:id="rId79"/>
    <p:sldId id="438" r:id="rId80"/>
    <p:sldId id="460" r:id="rId81"/>
    <p:sldId id="510" r:id="rId82"/>
    <p:sldId id="523" r:id="rId83"/>
    <p:sldId id="511" r:id="rId84"/>
    <p:sldId id="512" r:id="rId85"/>
    <p:sldId id="513" r:id="rId86"/>
    <p:sldId id="514" r:id="rId87"/>
    <p:sldId id="515" r:id="rId88"/>
    <p:sldId id="516" r:id="rId89"/>
    <p:sldId id="517" r:id="rId90"/>
    <p:sldId id="518" r:id="rId91"/>
    <p:sldId id="502" r:id="rId92"/>
    <p:sldId id="520" r:id="rId93"/>
    <p:sldId id="508" r:id="rId94"/>
    <p:sldId id="521" r:id="rId95"/>
    <p:sldId id="501" r:id="rId96"/>
    <p:sldId id="461" r:id="rId97"/>
    <p:sldId id="462" r:id="rId98"/>
    <p:sldId id="464" r:id="rId99"/>
    <p:sldId id="463" r:id="rId100"/>
    <p:sldId id="465" r:id="rId101"/>
    <p:sldId id="469" r:id="rId102"/>
    <p:sldId id="470" r:id="rId103"/>
    <p:sldId id="472" r:id="rId104"/>
    <p:sldId id="467" r:id="rId105"/>
    <p:sldId id="466" r:id="rId106"/>
    <p:sldId id="468" r:id="rId107"/>
    <p:sldId id="471" r:id="rId108"/>
    <p:sldId id="473" r:id="rId109"/>
    <p:sldId id="474" r:id="rId110"/>
    <p:sldId id="475" r:id="rId111"/>
    <p:sldId id="476" r:id="rId112"/>
    <p:sldId id="477" r:id="rId113"/>
    <p:sldId id="479" r:id="rId114"/>
    <p:sldId id="480" r:id="rId115"/>
    <p:sldId id="483" r:id="rId116"/>
    <p:sldId id="481" r:id="rId117"/>
    <p:sldId id="482" r:id="rId118"/>
    <p:sldId id="478" r:id="rId119"/>
    <p:sldId id="484" r:id="rId120"/>
    <p:sldId id="485" r:id="rId121"/>
    <p:sldId id="486" r:id="rId122"/>
    <p:sldId id="488" r:id="rId123"/>
    <p:sldId id="489" r:id="rId124"/>
    <p:sldId id="490" r:id="rId125"/>
    <p:sldId id="536" r:id="rId126"/>
    <p:sldId id="537" r:id="rId127"/>
    <p:sldId id="538" r:id="rId128"/>
    <p:sldId id="540" r:id="rId129"/>
    <p:sldId id="322" r:id="rId13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84192" autoAdjust="0"/>
  </p:normalViewPr>
  <p:slideViewPr>
    <p:cSldViewPr>
      <p:cViewPr>
        <p:scale>
          <a:sx n="66" d="100"/>
          <a:sy n="66" d="100"/>
        </p:scale>
        <p:origin x="-120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73E3CD-6E46-4D98-9741-9B12A554E66F}" type="datetimeFigureOut">
              <a:rPr lang="pl-PL"/>
              <a:pPr>
                <a:defRPr/>
              </a:pPr>
              <a:t>05.08.2020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3E4489E-0888-4ED1-9C3E-115C9DE693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96DC67-88DC-4F86-A4A8-D5BAF8289104}" type="slidenum">
              <a:rPr lang="pl-PL" smtClean="0"/>
              <a:pPr/>
              <a:t>3</a:t>
            </a:fld>
            <a:endParaRPr lang="pl-PL" smtClean="0"/>
          </a:p>
        </p:txBody>
      </p:sp>
      <p:sp>
        <p:nvSpPr>
          <p:cNvPr id="14643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14553C-DC4A-416A-8788-7EF7E3678F02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15565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26DD6A-00A7-42A0-9E93-162805B8B1B5}" type="slidenum">
              <a:rPr lang="pl-PL" smtClean="0"/>
              <a:pPr/>
              <a:t>108</a:t>
            </a:fld>
            <a:endParaRPr lang="pl-PL" smtClean="0"/>
          </a:p>
        </p:txBody>
      </p:sp>
      <p:sp>
        <p:nvSpPr>
          <p:cNvPr id="24781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6A2CDB-6F00-4752-9338-85DCC30DEE1B}" type="slidenum">
              <a:rPr lang="pl-PL" smtClean="0"/>
              <a:pPr/>
              <a:t>109</a:t>
            </a:fld>
            <a:endParaRPr lang="pl-PL" smtClean="0"/>
          </a:p>
        </p:txBody>
      </p:sp>
      <p:sp>
        <p:nvSpPr>
          <p:cNvPr id="24883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7D55C8-97F1-4E4A-B72F-E8E60E651431}" type="slidenum">
              <a:rPr lang="pl-PL" smtClean="0"/>
              <a:pPr/>
              <a:t>110</a:t>
            </a:fld>
            <a:endParaRPr lang="pl-PL" smtClean="0"/>
          </a:p>
        </p:txBody>
      </p:sp>
      <p:sp>
        <p:nvSpPr>
          <p:cNvPr id="24985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AE03C4-EF6F-42E0-A720-7ECD74BE1E08}" type="slidenum">
              <a:rPr lang="pl-PL" smtClean="0"/>
              <a:pPr/>
              <a:t>111</a:t>
            </a:fld>
            <a:endParaRPr lang="pl-PL" smtClean="0"/>
          </a:p>
        </p:txBody>
      </p:sp>
      <p:sp>
        <p:nvSpPr>
          <p:cNvPr id="25088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9773AA-F56D-48DB-AC25-EBE8417212BF}" type="slidenum">
              <a:rPr lang="pl-PL" smtClean="0"/>
              <a:pPr/>
              <a:t>112</a:t>
            </a:fld>
            <a:endParaRPr lang="pl-PL" smtClean="0"/>
          </a:p>
        </p:txBody>
      </p:sp>
      <p:sp>
        <p:nvSpPr>
          <p:cNvPr id="25190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FAF3C0-1759-4DB8-9DAC-A6B2B1D1D7E6}" type="slidenum">
              <a:rPr lang="pl-PL" smtClean="0"/>
              <a:pPr/>
              <a:t>113</a:t>
            </a:fld>
            <a:endParaRPr lang="pl-PL" smtClean="0"/>
          </a:p>
        </p:txBody>
      </p:sp>
      <p:sp>
        <p:nvSpPr>
          <p:cNvPr id="25293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DD10FA-3749-4987-8DEE-9FAAEE62F179}" type="slidenum">
              <a:rPr lang="pl-PL" smtClean="0"/>
              <a:pPr/>
              <a:t>114</a:t>
            </a:fld>
            <a:endParaRPr lang="pl-PL" smtClean="0"/>
          </a:p>
        </p:txBody>
      </p:sp>
      <p:sp>
        <p:nvSpPr>
          <p:cNvPr id="2539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39C5E2-4F3A-4522-A871-FCFBD827425E}" type="slidenum">
              <a:rPr lang="pl-PL" smtClean="0"/>
              <a:pPr/>
              <a:t>115</a:t>
            </a:fld>
            <a:endParaRPr lang="pl-PL" smtClean="0"/>
          </a:p>
        </p:txBody>
      </p:sp>
      <p:sp>
        <p:nvSpPr>
          <p:cNvPr id="25497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321586-4C4D-4003-8A7A-6C1BBB573961}" type="slidenum">
              <a:rPr lang="pl-PL" smtClean="0"/>
              <a:pPr/>
              <a:t>116</a:t>
            </a:fld>
            <a:endParaRPr lang="pl-PL" smtClean="0"/>
          </a:p>
        </p:txBody>
      </p:sp>
      <p:sp>
        <p:nvSpPr>
          <p:cNvPr id="2560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43F31E-ECD0-46A6-BF5E-5BEE98A4EDB4}" type="slidenum">
              <a:rPr lang="pl-PL" smtClean="0"/>
              <a:pPr/>
              <a:t>117</a:t>
            </a:fld>
            <a:endParaRPr lang="pl-PL" smtClean="0"/>
          </a:p>
        </p:txBody>
      </p:sp>
      <p:sp>
        <p:nvSpPr>
          <p:cNvPr id="25702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009600-3CE0-4D42-8DE6-24C00C6FC684}" type="slidenum">
              <a:rPr lang="pl-PL" smtClean="0"/>
              <a:pPr/>
              <a:t>14</a:t>
            </a:fld>
            <a:endParaRPr lang="pl-PL" smtClean="0"/>
          </a:p>
        </p:txBody>
      </p:sp>
      <p:sp>
        <p:nvSpPr>
          <p:cNvPr id="15667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BB05D8-23E4-4BBE-B733-2547ABDCC7D0}" type="slidenum">
              <a:rPr lang="pl-PL" smtClean="0"/>
              <a:pPr/>
              <a:t>118</a:t>
            </a:fld>
            <a:endParaRPr lang="pl-PL" smtClean="0"/>
          </a:p>
        </p:txBody>
      </p:sp>
      <p:sp>
        <p:nvSpPr>
          <p:cNvPr id="25805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6092B3-5A44-469B-9CC4-19B9878822D7}" type="slidenum">
              <a:rPr lang="pl-PL" smtClean="0"/>
              <a:pPr/>
              <a:t>119</a:t>
            </a:fld>
            <a:endParaRPr lang="pl-PL" smtClean="0"/>
          </a:p>
        </p:txBody>
      </p:sp>
      <p:sp>
        <p:nvSpPr>
          <p:cNvPr id="25907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227954-CDC0-44E2-96DE-6FC764A9F867}" type="slidenum">
              <a:rPr lang="pl-PL" smtClean="0"/>
              <a:pPr/>
              <a:t>120</a:t>
            </a:fld>
            <a:endParaRPr lang="pl-PL" smtClean="0"/>
          </a:p>
        </p:txBody>
      </p:sp>
      <p:sp>
        <p:nvSpPr>
          <p:cNvPr id="26009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33AA35-AD9C-4B10-9AD3-393FCA88E87D}" type="slidenum">
              <a:rPr lang="pl-PL" smtClean="0"/>
              <a:pPr/>
              <a:t>121</a:t>
            </a:fld>
            <a:endParaRPr lang="pl-PL" smtClean="0"/>
          </a:p>
        </p:txBody>
      </p:sp>
      <p:sp>
        <p:nvSpPr>
          <p:cNvPr id="26112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4A306D-D666-494B-9772-C5D7A2E6A50D}" type="slidenum">
              <a:rPr lang="pl-PL" smtClean="0"/>
              <a:pPr/>
              <a:t>122</a:t>
            </a:fld>
            <a:endParaRPr lang="pl-PL" smtClean="0"/>
          </a:p>
        </p:txBody>
      </p:sp>
      <p:sp>
        <p:nvSpPr>
          <p:cNvPr id="26214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6DC3C4-283E-4B14-9417-0974136B00C9}" type="slidenum">
              <a:rPr lang="pl-PL" smtClean="0"/>
              <a:pPr/>
              <a:t>123</a:t>
            </a:fld>
            <a:endParaRPr lang="pl-PL" smtClean="0"/>
          </a:p>
        </p:txBody>
      </p:sp>
      <p:sp>
        <p:nvSpPr>
          <p:cNvPr id="26317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FAD27E-337D-41D0-8C29-7BEDE7A8BF4F}" type="slidenum">
              <a:rPr lang="pl-PL" smtClean="0"/>
              <a:pPr/>
              <a:t>124</a:t>
            </a:fld>
            <a:endParaRPr lang="pl-PL" smtClean="0"/>
          </a:p>
        </p:txBody>
      </p:sp>
      <p:sp>
        <p:nvSpPr>
          <p:cNvPr id="26419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987C07-CEEA-43B1-80A5-35C6FA52D8EB}" type="slidenum">
              <a:rPr lang="pl-PL" smtClean="0"/>
              <a:pPr/>
              <a:t>125</a:t>
            </a:fld>
            <a:endParaRPr lang="pl-PL" smtClean="0"/>
          </a:p>
        </p:txBody>
      </p:sp>
      <p:sp>
        <p:nvSpPr>
          <p:cNvPr id="26521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6F9B06-FB32-42E3-9C8D-AF0982F6CF7F}" type="slidenum">
              <a:rPr lang="pl-PL" smtClean="0"/>
              <a:pPr/>
              <a:t>126</a:t>
            </a:fld>
            <a:endParaRPr lang="pl-PL" smtClean="0"/>
          </a:p>
        </p:txBody>
      </p:sp>
      <p:sp>
        <p:nvSpPr>
          <p:cNvPr id="26624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87FC1B-4BA5-4F79-8235-23F966F56C95}" type="slidenum">
              <a:rPr lang="pl-PL" smtClean="0"/>
              <a:pPr/>
              <a:t>127</a:t>
            </a:fld>
            <a:endParaRPr lang="pl-PL" smtClean="0"/>
          </a:p>
        </p:txBody>
      </p:sp>
      <p:sp>
        <p:nvSpPr>
          <p:cNvPr id="26726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1857DF-2260-4A7D-892B-FE5CB3E67C93}" type="slidenum">
              <a:rPr lang="pl-PL" smtClean="0"/>
              <a:pPr/>
              <a:t>15</a:t>
            </a:fld>
            <a:endParaRPr lang="pl-PL" smtClean="0"/>
          </a:p>
        </p:txBody>
      </p:sp>
      <p:sp>
        <p:nvSpPr>
          <p:cNvPr id="15769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944978-962D-49B5-A2CE-2280AEB7E53E}" type="slidenum">
              <a:rPr lang="pl-PL" smtClean="0"/>
              <a:pPr/>
              <a:t>128</a:t>
            </a:fld>
            <a:endParaRPr lang="pl-PL" smtClean="0"/>
          </a:p>
        </p:txBody>
      </p:sp>
      <p:sp>
        <p:nvSpPr>
          <p:cNvPr id="26829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C6E553-1CBC-405D-9B48-B206261A84FA}" type="slidenum">
              <a:rPr lang="pl-PL" smtClean="0"/>
              <a:pPr/>
              <a:t>16</a:t>
            </a:fld>
            <a:endParaRPr lang="pl-PL" smtClean="0"/>
          </a:p>
        </p:txBody>
      </p:sp>
      <p:sp>
        <p:nvSpPr>
          <p:cNvPr id="15872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DEB920-CE8A-422B-97F8-01867411A520}" type="slidenum">
              <a:rPr lang="pl-PL" smtClean="0"/>
              <a:pPr/>
              <a:t>17</a:t>
            </a:fld>
            <a:endParaRPr lang="pl-PL" smtClean="0"/>
          </a:p>
        </p:txBody>
      </p:sp>
      <p:sp>
        <p:nvSpPr>
          <p:cNvPr id="15974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785E47-18DC-4CEF-AABA-E29D82CF87B8}" type="slidenum">
              <a:rPr lang="pl-PL" smtClean="0"/>
              <a:pPr/>
              <a:t>18</a:t>
            </a:fld>
            <a:endParaRPr lang="pl-PL" smtClean="0"/>
          </a:p>
        </p:txBody>
      </p:sp>
      <p:sp>
        <p:nvSpPr>
          <p:cNvPr id="16077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FEFB71-B627-4282-830D-145D38FF5B47}" type="slidenum">
              <a:rPr lang="pl-PL" smtClean="0"/>
              <a:pPr/>
              <a:t>19</a:t>
            </a:fld>
            <a:endParaRPr lang="pl-PL" smtClean="0"/>
          </a:p>
        </p:txBody>
      </p:sp>
      <p:sp>
        <p:nvSpPr>
          <p:cNvPr id="16179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64F497-5D8C-42E6-9FCF-0C9303B263D6}" type="slidenum">
              <a:rPr lang="pl-PL" smtClean="0"/>
              <a:pPr/>
              <a:t>20</a:t>
            </a:fld>
            <a:endParaRPr lang="pl-PL" smtClean="0"/>
          </a:p>
        </p:txBody>
      </p:sp>
      <p:sp>
        <p:nvSpPr>
          <p:cNvPr id="16281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3D2AC6-74C5-4A59-A81F-73CD9D3FE17B}" type="slidenum">
              <a:rPr lang="pl-PL" smtClean="0"/>
              <a:pPr/>
              <a:t>21</a:t>
            </a:fld>
            <a:endParaRPr lang="pl-PL" smtClean="0"/>
          </a:p>
        </p:txBody>
      </p:sp>
      <p:sp>
        <p:nvSpPr>
          <p:cNvPr id="16384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FA7E76-7100-4C09-8E56-FE5075ACBF8C}" type="slidenum">
              <a:rPr lang="pl-PL" smtClean="0"/>
              <a:pPr/>
              <a:t>22</a:t>
            </a:fld>
            <a:endParaRPr lang="pl-PL" smtClean="0"/>
          </a:p>
        </p:txBody>
      </p:sp>
      <p:sp>
        <p:nvSpPr>
          <p:cNvPr id="16486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638E83-CA38-4097-861F-08CA40CCFE3F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14745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A23399-0943-4E4D-B6E0-EAC16649BE80}" type="slidenum">
              <a:rPr lang="pl-PL" smtClean="0"/>
              <a:pPr/>
              <a:t>24</a:t>
            </a:fld>
            <a:endParaRPr lang="pl-PL" smtClean="0"/>
          </a:p>
        </p:txBody>
      </p:sp>
      <p:sp>
        <p:nvSpPr>
          <p:cNvPr id="16589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00B685-9B86-4888-899B-84AB7F2AEBFF}" type="slidenum">
              <a:rPr lang="pl-PL" smtClean="0"/>
              <a:pPr/>
              <a:t>25</a:t>
            </a:fld>
            <a:endParaRPr lang="pl-PL" smtClean="0"/>
          </a:p>
        </p:txBody>
      </p:sp>
      <p:sp>
        <p:nvSpPr>
          <p:cNvPr id="16691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27F879-BD98-4D61-A1D6-F95A5E4CE85F}" type="slidenum">
              <a:rPr lang="pl-PL" smtClean="0"/>
              <a:pPr/>
              <a:t>26</a:t>
            </a:fld>
            <a:endParaRPr lang="pl-PL" smtClean="0"/>
          </a:p>
        </p:txBody>
      </p:sp>
      <p:sp>
        <p:nvSpPr>
          <p:cNvPr id="16793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98B9CD-6618-49A5-BEDD-9A183A8C50B8}" type="slidenum">
              <a:rPr lang="pl-PL" smtClean="0"/>
              <a:pPr/>
              <a:t>27</a:t>
            </a:fld>
            <a:endParaRPr lang="pl-PL" smtClean="0"/>
          </a:p>
        </p:txBody>
      </p:sp>
      <p:sp>
        <p:nvSpPr>
          <p:cNvPr id="16896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43FFFE-3CCF-4E6B-9E16-127E00D966FD}" type="slidenum">
              <a:rPr lang="pl-PL" smtClean="0"/>
              <a:pPr/>
              <a:t>28</a:t>
            </a:fld>
            <a:endParaRPr lang="pl-PL" smtClean="0"/>
          </a:p>
        </p:txBody>
      </p:sp>
      <p:sp>
        <p:nvSpPr>
          <p:cNvPr id="16998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16FE0D-C485-4091-BEFE-F27DB2A206C4}" type="slidenum">
              <a:rPr lang="pl-PL" smtClean="0"/>
              <a:pPr/>
              <a:t>29</a:t>
            </a:fld>
            <a:endParaRPr lang="pl-PL" smtClean="0"/>
          </a:p>
        </p:txBody>
      </p:sp>
      <p:sp>
        <p:nvSpPr>
          <p:cNvPr id="17101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04CA68-F242-4DC2-BEFB-6E0D52EA01E4}" type="slidenum">
              <a:rPr lang="pl-PL" smtClean="0"/>
              <a:pPr/>
              <a:t>30</a:t>
            </a:fld>
            <a:endParaRPr lang="pl-PL" smtClean="0"/>
          </a:p>
        </p:txBody>
      </p:sp>
      <p:sp>
        <p:nvSpPr>
          <p:cNvPr id="17203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A6B043-538E-4987-9503-DD1B0F2B053C}" type="slidenum">
              <a:rPr lang="pl-PL" smtClean="0"/>
              <a:pPr/>
              <a:t>31</a:t>
            </a:fld>
            <a:endParaRPr lang="pl-PL" smtClean="0"/>
          </a:p>
        </p:txBody>
      </p:sp>
      <p:sp>
        <p:nvSpPr>
          <p:cNvPr id="17305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FA9F15-2F13-4C9B-B23D-B5A887FD1219}" type="slidenum">
              <a:rPr lang="pl-PL" smtClean="0"/>
              <a:pPr/>
              <a:t>32</a:t>
            </a:fld>
            <a:endParaRPr lang="pl-PL" smtClean="0"/>
          </a:p>
        </p:txBody>
      </p:sp>
      <p:sp>
        <p:nvSpPr>
          <p:cNvPr id="17408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2744BD-7691-4498-87A7-3186940FB3BC}" type="slidenum">
              <a:rPr lang="pl-PL" smtClean="0"/>
              <a:pPr/>
              <a:t>33</a:t>
            </a:fld>
            <a:endParaRPr lang="pl-PL" smtClean="0"/>
          </a:p>
        </p:txBody>
      </p:sp>
      <p:sp>
        <p:nvSpPr>
          <p:cNvPr id="17510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7A3F1-EBBA-4BCE-B4E0-88F42A1FB4BD}" type="slidenum">
              <a:rPr lang="pl-PL" smtClean="0"/>
              <a:pPr/>
              <a:t>5</a:t>
            </a:fld>
            <a:endParaRPr lang="pl-PL" smtClean="0"/>
          </a:p>
        </p:txBody>
      </p:sp>
      <p:sp>
        <p:nvSpPr>
          <p:cNvPr id="14848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28A628-E1B3-4DAE-A06F-E85D0D746AA4}" type="slidenum">
              <a:rPr lang="pl-PL" smtClean="0"/>
              <a:pPr/>
              <a:t>34</a:t>
            </a:fld>
            <a:endParaRPr lang="pl-PL" smtClean="0"/>
          </a:p>
        </p:txBody>
      </p:sp>
      <p:sp>
        <p:nvSpPr>
          <p:cNvPr id="17613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8DDEBB-1CBE-419E-BD8C-7D30555C18A3}" type="slidenum">
              <a:rPr lang="pl-PL" smtClean="0"/>
              <a:pPr/>
              <a:t>35</a:t>
            </a:fld>
            <a:endParaRPr lang="pl-PL" smtClean="0"/>
          </a:p>
        </p:txBody>
      </p:sp>
      <p:sp>
        <p:nvSpPr>
          <p:cNvPr id="1771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B9D4A1-1879-42FD-B33F-47C40204FEE5}" type="slidenum">
              <a:rPr lang="pl-PL" smtClean="0"/>
              <a:pPr/>
              <a:t>36</a:t>
            </a:fld>
            <a:endParaRPr lang="pl-PL" smtClean="0"/>
          </a:p>
        </p:txBody>
      </p:sp>
      <p:sp>
        <p:nvSpPr>
          <p:cNvPr id="17817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7BC519-811E-4824-9F18-A57092EF400C}" type="slidenum">
              <a:rPr lang="pl-PL" smtClean="0"/>
              <a:pPr/>
              <a:t>37</a:t>
            </a:fld>
            <a:endParaRPr lang="pl-PL" smtClean="0"/>
          </a:p>
        </p:txBody>
      </p:sp>
      <p:sp>
        <p:nvSpPr>
          <p:cNvPr id="1792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94ED9D-CD6F-4942-9096-226023474249}" type="slidenum">
              <a:rPr lang="pl-PL" smtClean="0"/>
              <a:pPr/>
              <a:t>38</a:t>
            </a:fld>
            <a:endParaRPr lang="pl-PL" smtClean="0"/>
          </a:p>
        </p:txBody>
      </p:sp>
      <p:sp>
        <p:nvSpPr>
          <p:cNvPr id="18022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ADA82A-B73A-486B-9A7F-9DD3F36D2CCE}" type="slidenum">
              <a:rPr lang="pl-PL" smtClean="0"/>
              <a:pPr/>
              <a:t>39</a:t>
            </a:fld>
            <a:endParaRPr lang="pl-PL" smtClean="0"/>
          </a:p>
        </p:txBody>
      </p:sp>
      <p:sp>
        <p:nvSpPr>
          <p:cNvPr id="18125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5D3FCA-6F12-439F-9768-B3B6420327D8}" type="slidenum">
              <a:rPr lang="pl-PL" smtClean="0"/>
              <a:pPr/>
              <a:t>40</a:t>
            </a:fld>
            <a:endParaRPr lang="pl-PL" smtClean="0"/>
          </a:p>
        </p:txBody>
      </p:sp>
      <p:sp>
        <p:nvSpPr>
          <p:cNvPr id="18227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26147A-204A-4D85-8DCB-1FB1D0FBA42B}" type="slidenum">
              <a:rPr lang="pl-PL" smtClean="0"/>
              <a:pPr/>
              <a:t>41</a:t>
            </a:fld>
            <a:endParaRPr lang="pl-PL" smtClean="0"/>
          </a:p>
        </p:txBody>
      </p:sp>
      <p:sp>
        <p:nvSpPr>
          <p:cNvPr id="18329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4A8757-71B9-4347-9EDB-9139815CA354}" type="slidenum">
              <a:rPr lang="pl-PL" smtClean="0"/>
              <a:pPr/>
              <a:t>42</a:t>
            </a:fld>
            <a:endParaRPr lang="pl-PL" smtClean="0"/>
          </a:p>
        </p:txBody>
      </p:sp>
      <p:sp>
        <p:nvSpPr>
          <p:cNvPr id="18432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9961F7-F8BE-490B-8FE3-40ACCC45449B}" type="slidenum">
              <a:rPr lang="pl-PL" smtClean="0"/>
              <a:pPr/>
              <a:t>43</a:t>
            </a:fld>
            <a:endParaRPr lang="pl-PL" smtClean="0"/>
          </a:p>
        </p:txBody>
      </p:sp>
      <p:sp>
        <p:nvSpPr>
          <p:cNvPr id="18534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1EB374-01E4-4BF1-B92B-140FA361E55D}" type="slidenum">
              <a:rPr lang="pl-PL" smtClean="0"/>
              <a:pPr/>
              <a:t>6</a:t>
            </a:fld>
            <a:endParaRPr lang="pl-PL" smtClean="0"/>
          </a:p>
        </p:txBody>
      </p:sp>
      <p:sp>
        <p:nvSpPr>
          <p:cNvPr id="14950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32EA46-42B0-42F3-AF4D-B9F66CE2DF20}" type="slidenum">
              <a:rPr lang="pl-PL" smtClean="0"/>
              <a:pPr/>
              <a:t>44</a:t>
            </a:fld>
            <a:endParaRPr lang="pl-PL" smtClean="0"/>
          </a:p>
        </p:txBody>
      </p:sp>
      <p:sp>
        <p:nvSpPr>
          <p:cNvPr id="18637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D0CEC8-D908-4716-8FBD-52A2D83B45CB}" type="slidenum">
              <a:rPr lang="pl-PL" smtClean="0"/>
              <a:pPr/>
              <a:t>45</a:t>
            </a:fld>
            <a:endParaRPr lang="pl-PL" smtClean="0"/>
          </a:p>
        </p:txBody>
      </p:sp>
      <p:sp>
        <p:nvSpPr>
          <p:cNvPr id="18739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ACB587-5BA5-4FFA-AC02-8DA1584A1AC4}" type="slidenum">
              <a:rPr lang="pl-PL" smtClean="0"/>
              <a:pPr/>
              <a:t>46</a:t>
            </a:fld>
            <a:endParaRPr lang="pl-PL" smtClean="0"/>
          </a:p>
        </p:txBody>
      </p:sp>
      <p:sp>
        <p:nvSpPr>
          <p:cNvPr id="18841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09B76D-2FB5-4B08-BAE3-91C012FE11FF}" type="slidenum">
              <a:rPr lang="pl-PL" smtClean="0"/>
              <a:pPr/>
              <a:t>47</a:t>
            </a:fld>
            <a:endParaRPr lang="pl-PL" smtClean="0"/>
          </a:p>
        </p:txBody>
      </p:sp>
      <p:sp>
        <p:nvSpPr>
          <p:cNvPr id="18944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730EA5-42EA-4914-B9C0-0D622F9DD34D}" type="slidenum">
              <a:rPr lang="pl-PL" smtClean="0"/>
              <a:pPr/>
              <a:t>48</a:t>
            </a:fld>
            <a:endParaRPr lang="pl-PL" smtClean="0"/>
          </a:p>
        </p:txBody>
      </p:sp>
      <p:sp>
        <p:nvSpPr>
          <p:cNvPr id="19046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88D5B3-A940-44F4-A645-F91A9E37582A}" type="slidenum">
              <a:rPr lang="pl-PL" smtClean="0"/>
              <a:pPr/>
              <a:t>49</a:t>
            </a:fld>
            <a:endParaRPr lang="pl-PL" smtClean="0"/>
          </a:p>
        </p:txBody>
      </p:sp>
      <p:sp>
        <p:nvSpPr>
          <p:cNvPr id="19149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A7578A-4E5F-4CB2-ACF4-3FE658949253}" type="slidenum">
              <a:rPr lang="pl-PL" smtClean="0"/>
              <a:pPr/>
              <a:t>50</a:t>
            </a:fld>
            <a:endParaRPr lang="pl-PL" smtClean="0"/>
          </a:p>
        </p:txBody>
      </p:sp>
      <p:sp>
        <p:nvSpPr>
          <p:cNvPr id="19251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5F63AC-182E-44D0-833F-FA6FAC5EB582}" type="slidenum">
              <a:rPr lang="pl-PL" smtClean="0"/>
              <a:pPr/>
              <a:t>51</a:t>
            </a:fld>
            <a:endParaRPr lang="pl-PL" smtClean="0"/>
          </a:p>
        </p:txBody>
      </p:sp>
      <p:sp>
        <p:nvSpPr>
          <p:cNvPr id="19353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70AB9C-3C57-47BD-9B88-98301D024905}" type="slidenum">
              <a:rPr lang="pl-PL" smtClean="0"/>
              <a:pPr/>
              <a:t>52</a:t>
            </a:fld>
            <a:endParaRPr lang="pl-PL" smtClean="0"/>
          </a:p>
        </p:txBody>
      </p:sp>
      <p:sp>
        <p:nvSpPr>
          <p:cNvPr id="19456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95A4C9-ED1C-43C0-A1FA-0AE2E77AC8AB}" type="slidenum">
              <a:rPr lang="pl-PL" smtClean="0"/>
              <a:pPr/>
              <a:t>53</a:t>
            </a:fld>
            <a:endParaRPr lang="pl-PL" smtClean="0"/>
          </a:p>
        </p:txBody>
      </p:sp>
      <p:sp>
        <p:nvSpPr>
          <p:cNvPr id="19558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0A37BF-4EFA-48C5-8B3F-92818EF49CBA}" type="slidenum">
              <a:rPr lang="pl-PL" smtClean="0"/>
              <a:pPr/>
              <a:t>7</a:t>
            </a:fld>
            <a:endParaRPr lang="pl-PL" smtClean="0"/>
          </a:p>
        </p:txBody>
      </p:sp>
      <p:sp>
        <p:nvSpPr>
          <p:cNvPr id="15053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F3E1A4-D927-4DBE-A621-C4E709AB82DE}" type="slidenum">
              <a:rPr lang="pl-PL" smtClean="0"/>
              <a:pPr/>
              <a:t>54</a:t>
            </a:fld>
            <a:endParaRPr lang="pl-PL" smtClean="0"/>
          </a:p>
        </p:txBody>
      </p:sp>
      <p:sp>
        <p:nvSpPr>
          <p:cNvPr id="19661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0B925F-E237-4BE2-B2B6-C34CCE5C5295}" type="slidenum">
              <a:rPr lang="pl-PL" smtClean="0"/>
              <a:pPr/>
              <a:t>56</a:t>
            </a:fld>
            <a:endParaRPr lang="pl-PL" smtClean="0"/>
          </a:p>
        </p:txBody>
      </p:sp>
      <p:sp>
        <p:nvSpPr>
          <p:cNvPr id="19763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A76F58-8CE0-4959-985E-09E3FEFC23D6}" type="slidenum">
              <a:rPr lang="pl-PL" smtClean="0"/>
              <a:pPr/>
              <a:t>57</a:t>
            </a:fld>
            <a:endParaRPr lang="pl-PL" smtClean="0"/>
          </a:p>
        </p:txBody>
      </p:sp>
      <p:sp>
        <p:nvSpPr>
          <p:cNvPr id="19865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0E8B60-1A0C-4F57-90EC-82C3C3140EED}" type="slidenum">
              <a:rPr lang="pl-PL" smtClean="0"/>
              <a:pPr/>
              <a:t>58</a:t>
            </a:fld>
            <a:endParaRPr lang="pl-PL" smtClean="0"/>
          </a:p>
        </p:txBody>
      </p:sp>
      <p:sp>
        <p:nvSpPr>
          <p:cNvPr id="19968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91D1AA-AD1B-43F4-B297-F28B15935CB6}" type="slidenum">
              <a:rPr lang="pl-PL" smtClean="0"/>
              <a:pPr/>
              <a:t>59</a:t>
            </a:fld>
            <a:endParaRPr lang="pl-PL" smtClean="0"/>
          </a:p>
        </p:txBody>
      </p:sp>
      <p:sp>
        <p:nvSpPr>
          <p:cNvPr id="20070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5618F3-B7A7-4A19-8976-25BE4F5BAA4B}" type="slidenum">
              <a:rPr lang="pl-PL" smtClean="0"/>
              <a:pPr/>
              <a:t>60</a:t>
            </a:fld>
            <a:endParaRPr lang="pl-PL" smtClean="0"/>
          </a:p>
        </p:txBody>
      </p:sp>
      <p:sp>
        <p:nvSpPr>
          <p:cNvPr id="20173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2303C4-7FA7-4C2F-A364-01BD9985CEB3}" type="slidenum">
              <a:rPr lang="pl-PL" smtClean="0"/>
              <a:pPr/>
              <a:t>61</a:t>
            </a:fld>
            <a:endParaRPr lang="pl-PL" smtClean="0"/>
          </a:p>
        </p:txBody>
      </p:sp>
      <p:sp>
        <p:nvSpPr>
          <p:cNvPr id="2027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3CEF92-1648-4E39-8A3E-B320CE371565}" type="slidenum">
              <a:rPr lang="pl-PL" smtClean="0"/>
              <a:pPr/>
              <a:t>62</a:t>
            </a:fld>
            <a:endParaRPr lang="pl-PL" smtClean="0"/>
          </a:p>
        </p:txBody>
      </p:sp>
      <p:sp>
        <p:nvSpPr>
          <p:cNvPr id="20377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B1654B-E838-4925-988D-FA4026109CC0}" type="slidenum">
              <a:rPr lang="pl-PL" smtClean="0"/>
              <a:pPr/>
              <a:t>63</a:t>
            </a:fld>
            <a:endParaRPr lang="pl-PL" smtClean="0"/>
          </a:p>
        </p:txBody>
      </p:sp>
      <p:sp>
        <p:nvSpPr>
          <p:cNvPr id="2048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3832D0-11BD-4B44-B787-14B890D25F50}" type="slidenum">
              <a:rPr lang="pl-PL" smtClean="0"/>
              <a:pPr/>
              <a:t>64</a:t>
            </a:fld>
            <a:endParaRPr lang="pl-PL" smtClean="0"/>
          </a:p>
        </p:txBody>
      </p:sp>
      <p:sp>
        <p:nvSpPr>
          <p:cNvPr id="20582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AA5AA0-419E-4A82-B549-10DF71A3FEDB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1515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D3CA66-540C-47B9-AABB-5E3E621CDC22}" type="slidenum">
              <a:rPr lang="pl-PL" smtClean="0"/>
              <a:pPr/>
              <a:t>65</a:t>
            </a:fld>
            <a:endParaRPr lang="pl-PL" smtClean="0"/>
          </a:p>
        </p:txBody>
      </p:sp>
      <p:sp>
        <p:nvSpPr>
          <p:cNvPr id="20685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C37772-BFC4-4363-9AC1-B2C659AE06D6}" type="slidenum">
              <a:rPr lang="pl-PL" smtClean="0"/>
              <a:pPr/>
              <a:t>66</a:t>
            </a:fld>
            <a:endParaRPr lang="pl-PL" smtClean="0"/>
          </a:p>
        </p:txBody>
      </p:sp>
      <p:sp>
        <p:nvSpPr>
          <p:cNvPr id="20787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C22FA5-721F-4105-85DA-821FFD5471F2}" type="slidenum">
              <a:rPr lang="pl-PL" smtClean="0"/>
              <a:pPr/>
              <a:t>68</a:t>
            </a:fld>
            <a:endParaRPr lang="pl-PL" smtClean="0"/>
          </a:p>
        </p:txBody>
      </p:sp>
      <p:sp>
        <p:nvSpPr>
          <p:cNvPr id="20889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197B2E-5DBA-4716-A04D-EA953F63B976}" type="slidenum">
              <a:rPr lang="pl-PL" smtClean="0"/>
              <a:pPr/>
              <a:t>69</a:t>
            </a:fld>
            <a:endParaRPr lang="pl-PL" smtClean="0"/>
          </a:p>
        </p:txBody>
      </p:sp>
      <p:sp>
        <p:nvSpPr>
          <p:cNvPr id="20992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CD3C06-60B4-47EF-9D3A-B1F848930175}" type="slidenum">
              <a:rPr lang="pl-PL" smtClean="0"/>
              <a:pPr/>
              <a:t>70</a:t>
            </a:fld>
            <a:endParaRPr lang="pl-PL" smtClean="0"/>
          </a:p>
        </p:txBody>
      </p:sp>
      <p:sp>
        <p:nvSpPr>
          <p:cNvPr id="21094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BB8A31-DE9E-441E-BF8F-E2C7A5F3FCFD}" type="slidenum">
              <a:rPr lang="pl-PL" smtClean="0"/>
              <a:pPr/>
              <a:t>71</a:t>
            </a:fld>
            <a:endParaRPr lang="pl-PL" smtClean="0"/>
          </a:p>
        </p:txBody>
      </p:sp>
      <p:sp>
        <p:nvSpPr>
          <p:cNvPr id="21197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00F15D-EC16-4233-8ACF-0FEAE0AFC799}" type="slidenum">
              <a:rPr lang="pl-PL" smtClean="0"/>
              <a:pPr/>
              <a:t>72</a:t>
            </a:fld>
            <a:endParaRPr lang="pl-PL" smtClean="0"/>
          </a:p>
        </p:txBody>
      </p:sp>
      <p:sp>
        <p:nvSpPr>
          <p:cNvPr id="21299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7931EF-B464-4E88-BEC2-01ABB11B1A80}" type="slidenum">
              <a:rPr lang="pl-PL" smtClean="0"/>
              <a:pPr/>
              <a:t>73</a:t>
            </a:fld>
            <a:endParaRPr lang="pl-PL" smtClean="0"/>
          </a:p>
        </p:txBody>
      </p:sp>
      <p:sp>
        <p:nvSpPr>
          <p:cNvPr id="21401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4699E9-F50C-448F-8DF1-D148225830A8}" type="slidenum">
              <a:rPr lang="pl-PL" smtClean="0"/>
              <a:pPr/>
              <a:t>74</a:t>
            </a:fld>
            <a:endParaRPr lang="pl-PL" smtClean="0"/>
          </a:p>
        </p:txBody>
      </p:sp>
      <p:sp>
        <p:nvSpPr>
          <p:cNvPr id="21504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9F52FA-6B79-4B29-BA36-0E062CEEEF15}" type="slidenum">
              <a:rPr lang="pl-PL" smtClean="0"/>
              <a:pPr/>
              <a:t>75</a:t>
            </a:fld>
            <a:endParaRPr lang="pl-PL" smtClean="0"/>
          </a:p>
        </p:txBody>
      </p:sp>
      <p:sp>
        <p:nvSpPr>
          <p:cNvPr id="21606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BBDA7E-4807-4A53-BD2B-44AB53ECB7EC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15257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AD1F53-2593-47BE-BBB5-77F3CB48F13A}" type="slidenum">
              <a:rPr lang="pl-PL" smtClean="0"/>
              <a:pPr/>
              <a:t>76</a:t>
            </a:fld>
            <a:endParaRPr lang="pl-PL" smtClean="0"/>
          </a:p>
        </p:txBody>
      </p:sp>
      <p:sp>
        <p:nvSpPr>
          <p:cNvPr id="21709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7107B1-54A2-4404-B077-A1FD8B4C3D94}" type="slidenum">
              <a:rPr lang="pl-PL" smtClean="0"/>
              <a:pPr/>
              <a:t>77</a:t>
            </a:fld>
            <a:endParaRPr lang="pl-PL" smtClean="0"/>
          </a:p>
        </p:txBody>
      </p:sp>
      <p:sp>
        <p:nvSpPr>
          <p:cNvPr id="21811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FFCD32-5DD2-4501-95D9-AA3F872F1C3A}" type="slidenum">
              <a:rPr lang="pl-PL" smtClean="0"/>
              <a:pPr/>
              <a:t>78</a:t>
            </a:fld>
            <a:endParaRPr lang="pl-PL" smtClean="0"/>
          </a:p>
        </p:txBody>
      </p:sp>
      <p:sp>
        <p:nvSpPr>
          <p:cNvPr id="21913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71BB0B-5560-4BFB-8F69-A8BF8B8C7883}" type="slidenum">
              <a:rPr lang="pl-PL" smtClean="0"/>
              <a:pPr/>
              <a:t>79</a:t>
            </a:fld>
            <a:endParaRPr lang="pl-PL" smtClean="0"/>
          </a:p>
        </p:txBody>
      </p:sp>
      <p:sp>
        <p:nvSpPr>
          <p:cNvPr id="22016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F076F2-F4DA-4D1E-B76D-2CC0316FA5AB}" type="slidenum">
              <a:rPr lang="pl-PL" smtClean="0"/>
              <a:pPr/>
              <a:t>81</a:t>
            </a:fld>
            <a:endParaRPr lang="pl-PL" smtClean="0"/>
          </a:p>
        </p:txBody>
      </p:sp>
      <p:sp>
        <p:nvSpPr>
          <p:cNvPr id="22118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6F0433-B6D2-4C10-A2D1-63D0E4E8937D}" type="slidenum">
              <a:rPr lang="pl-PL" smtClean="0"/>
              <a:pPr/>
              <a:t>82</a:t>
            </a:fld>
            <a:endParaRPr lang="pl-PL" smtClean="0"/>
          </a:p>
        </p:txBody>
      </p:sp>
      <p:sp>
        <p:nvSpPr>
          <p:cNvPr id="22221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50FFEF-E99D-4A9D-89C5-9068428BCA1B}" type="slidenum">
              <a:rPr lang="pl-PL" smtClean="0"/>
              <a:pPr/>
              <a:t>83</a:t>
            </a:fld>
            <a:endParaRPr lang="pl-PL" smtClean="0"/>
          </a:p>
        </p:txBody>
      </p:sp>
      <p:sp>
        <p:nvSpPr>
          <p:cNvPr id="22323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16029C-97DB-4026-942F-2A7737334D09}" type="slidenum">
              <a:rPr lang="pl-PL" smtClean="0"/>
              <a:pPr/>
              <a:t>84</a:t>
            </a:fld>
            <a:endParaRPr lang="pl-PL" smtClean="0"/>
          </a:p>
        </p:txBody>
      </p:sp>
      <p:sp>
        <p:nvSpPr>
          <p:cNvPr id="22425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B4A1B-9D58-4338-B94D-529B9F9128AF}" type="slidenum">
              <a:rPr lang="pl-PL" smtClean="0"/>
              <a:pPr/>
              <a:t>85</a:t>
            </a:fld>
            <a:endParaRPr lang="pl-PL" smtClean="0"/>
          </a:p>
        </p:txBody>
      </p:sp>
      <p:sp>
        <p:nvSpPr>
          <p:cNvPr id="22528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066D65-DA3B-4ED7-B0E2-23138AB6CBE2}" type="slidenum">
              <a:rPr lang="pl-PL" smtClean="0"/>
              <a:pPr/>
              <a:t>86</a:t>
            </a:fld>
            <a:endParaRPr lang="pl-PL" smtClean="0"/>
          </a:p>
        </p:txBody>
      </p:sp>
      <p:sp>
        <p:nvSpPr>
          <p:cNvPr id="22630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C21300-8E96-4C90-A94B-C80243FFDC3B}" type="slidenum">
              <a:rPr lang="pl-PL" smtClean="0"/>
              <a:pPr/>
              <a:t>11</a:t>
            </a:fld>
            <a:endParaRPr lang="pl-PL" smtClean="0"/>
          </a:p>
        </p:txBody>
      </p:sp>
      <p:sp>
        <p:nvSpPr>
          <p:cNvPr id="1536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CA1189-BECC-4D89-A822-C68D6783B890}" type="slidenum">
              <a:rPr lang="pl-PL" smtClean="0"/>
              <a:pPr/>
              <a:t>87</a:t>
            </a:fld>
            <a:endParaRPr lang="pl-PL" smtClean="0"/>
          </a:p>
        </p:txBody>
      </p:sp>
      <p:sp>
        <p:nvSpPr>
          <p:cNvPr id="22733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E00C4D-5662-4900-97A1-137F61AAE948}" type="slidenum">
              <a:rPr lang="pl-PL" smtClean="0"/>
              <a:pPr/>
              <a:t>88</a:t>
            </a:fld>
            <a:endParaRPr lang="pl-PL" smtClean="0"/>
          </a:p>
        </p:txBody>
      </p:sp>
      <p:sp>
        <p:nvSpPr>
          <p:cNvPr id="2283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95F4EB-2509-45C3-B41C-2AC8BE38021F}" type="slidenum">
              <a:rPr lang="pl-PL" smtClean="0"/>
              <a:pPr/>
              <a:t>89</a:t>
            </a:fld>
            <a:endParaRPr lang="pl-PL" smtClean="0"/>
          </a:p>
        </p:txBody>
      </p:sp>
      <p:sp>
        <p:nvSpPr>
          <p:cNvPr id="22937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A60E3F-0032-4342-827A-54EC9F062B0E}" type="slidenum">
              <a:rPr lang="pl-PL" smtClean="0"/>
              <a:pPr/>
              <a:t>90</a:t>
            </a:fld>
            <a:endParaRPr lang="pl-PL" smtClean="0"/>
          </a:p>
        </p:txBody>
      </p:sp>
      <p:sp>
        <p:nvSpPr>
          <p:cNvPr id="2304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2B8BD8-A85D-476D-A8E2-6E0403C75CE1}" type="slidenum">
              <a:rPr lang="pl-PL" smtClean="0"/>
              <a:pPr/>
              <a:t>91</a:t>
            </a:fld>
            <a:endParaRPr lang="pl-PL" smtClean="0"/>
          </a:p>
        </p:txBody>
      </p:sp>
      <p:sp>
        <p:nvSpPr>
          <p:cNvPr id="23142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30995F-174E-4FB8-8716-A4950915C902}" type="slidenum">
              <a:rPr lang="pl-PL" smtClean="0"/>
              <a:pPr/>
              <a:t>92</a:t>
            </a:fld>
            <a:endParaRPr lang="pl-PL" smtClean="0"/>
          </a:p>
        </p:txBody>
      </p:sp>
      <p:sp>
        <p:nvSpPr>
          <p:cNvPr id="23245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9D0695-A9C8-45F4-B73E-FD4546405511}" type="slidenum">
              <a:rPr lang="pl-PL" smtClean="0"/>
              <a:pPr/>
              <a:t>93</a:t>
            </a:fld>
            <a:endParaRPr lang="pl-PL" smtClean="0"/>
          </a:p>
        </p:txBody>
      </p:sp>
      <p:sp>
        <p:nvSpPr>
          <p:cNvPr id="23347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8C2E6A-9835-4A4F-83FF-9783F6C4A25F}" type="slidenum">
              <a:rPr lang="pl-PL" smtClean="0"/>
              <a:pPr/>
              <a:t>94</a:t>
            </a:fld>
            <a:endParaRPr lang="pl-PL" smtClean="0"/>
          </a:p>
        </p:txBody>
      </p:sp>
      <p:sp>
        <p:nvSpPr>
          <p:cNvPr id="23449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27DC55-F6F4-40F8-A67C-F1133B70893A}" type="slidenum">
              <a:rPr lang="pl-PL" smtClean="0"/>
              <a:pPr/>
              <a:t>96</a:t>
            </a:fld>
            <a:endParaRPr lang="pl-PL" smtClean="0"/>
          </a:p>
        </p:txBody>
      </p:sp>
      <p:sp>
        <p:nvSpPr>
          <p:cNvPr id="23552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3C5263-2D1C-454C-9CC6-092BDCCC949D}" type="slidenum">
              <a:rPr lang="pl-PL" smtClean="0"/>
              <a:pPr/>
              <a:t>97</a:t>
            </a:fld>
            <a:endParaRPr lang="pl-PL" smtClean="0"/>
          </a:p>
        </p:txBody>
      </p:sp>
      <p:sp>
        <p:nvSpPr>
          <p:cNvPr id="23654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55AF2F-03CC-4B3A-8A56-23966A50DD53}" type="slidenum">
              <a:rPr lang="pl-PL" smtClean="0"/>
              <a:pPr/>
              <a:t>12</a:t>
            </a:fld>
            <a:endParaRPr lang="pl-PL" smtClean="0"/>
          </a:p>
        </p:txBody>
      </p:sp>
      <p:sp>
        <p:nvSpPr>
          <p:cNvPr id="15462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D4D891-176D-4C4D-B515-D78EC821A247}" type="slidenum">
              <a:rPr lang="pl-PL" smtClean="0"/>
              <a:pPr/>
              <a:t>98</a:t>
            </a:fld>
            <a:endParaRPr lang="pl-PL" smtClean="0"/>
          </a:p>
        </p:txBody>
      </p:sp>
      <p:sp>
        <p:nvSpPr>
          <p:cNvPr id="23757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9BC812-C482-4A0E-A074-6547FBBE5D12}" type="slidenum">
              <a:rPr lang="pl-PL" smtClean="0"/>
              <a:pPr/>
              <a:t>99</a:t>
            </a:fld>
            <a:endParaRPr lang="pl-PL" smtClean="0"/>
          </a:p>
        </p:txBody>
      </p:sp>
      <p:sp>
        <p:nvSpPr>
          <p:cNvPr id="23859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C1717C-2529-4BFE-8FA4-49470F71F56E}" type="slidenum">
              <a:rPr lang="pl-PL" smtClean="0"/>
              <a:pPr/>
              <a:t>100</a:t>
            </a:fld>
            <a:endParaRPr lang="pl-PL" smtClean="0"/>
          </a:p>
        </p:txBody>
      </p:sp>
      <p:sp>
        <p:nvSpPr>
          <p:cNvPr id="23961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C63714-239A-4AB5-8106-ABDDBA54C092}" type="slidenum">
              <a:rPr lang="pl-PL" smtClean="0"/>
              <a:pPr/>
              <a:t>101</a:t>
            </a:fld>
            <a:endParaRPr lang="pl-PL" smtClean="0"/>
          </a:p>
        </p:txBody>
      </p:sp>
      <p:sp>
        <p:nvSpPr>
          <p:cNvPr id="24064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3F5BFB-E7E4-4100-BD1A-DAA68BE769A9}" type="slidenum">
              <a:rPr lang="pl-PL" smtClean="0"/>
              <a:pPr/>
              <a:t>102</a:t>
            </a:fld>
            <a:endParaRPr lang="pl-PL" smtClean="0"/>
          </a:p>
        </p:txBody>
      </p:sp>
      <p:sp>
        <p:nvSpPr>
          <p:cNvPr id="24166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2AEB45-C735-4B1E-A3EA-9EC747035AAD}" type="slidenum">
              <a:rPr lang="pl-PL" smtClean="0"/>
              <a:pPr/>
              <a:t>103</a:t>
            </a:fld>
            <a:endParaRPr lang="pl-PL" smtClean="0"/>
          </a:p>
        </p:txBody>
      </p:sp>
      <p:sp>
        <p:nvSpPr>
          <p:cNvPr id="24269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60BB9F-FAD6-42AE-92F4-7860F4D6E709}" type="slidenum">
              <a:rPr lang="pl-PL" smtClean="0"/>
              <a:pPr/>
              <a:t>104</a:t>
            </a:fld>
            <a:endParaRPr lang="pl-PL" smtClean="0"/>
          </a:p>
        </p:txBody>
      </p:sp>
      <p:sp>
        <p:nvSpPr>
          <p:cNvPr id="24371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DA6914-A341-4202-92CC-B163A3C591E8}" type="slidenum">
              <a:rPr lang="pl-PL" smtClean="0"/>
              <a:pPr/>
              <a:t>105</a:t>
            </a:fld>
            <a:endParaRPr lang="pl-PL" smtClean="0"/>
          </a:p>
        </p:txBody>
      </p:sp>
      <p:sp>
        <p:nvSpPr>
          <p:cNvPr id="24473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E2B90E-E0DF-48EA-A951-1F38F6148A5E}" type="slidenum">
              <a:rPr lang="pl-PL" smtClean="0"/>
              <a:pPr/>
              <a:t>106</a:t>
            </a:fld>
            <a:endParaRPr lang="pl-PL" smtClean="0"/>
          </a:p>
        </p:txBody>
      </p:sp>
      <p:sp>
        <p:nvSpPr>
          <p:cNvPr id="24576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1736EE-B0A2-4390-9A66-4BDB3AE46BF0}" type="slidenum">
              <a:rPr lang="pl-PL" smtClean="0"/>
              <a:pPr/>
              <a:t>107</a:t>
            </a:fld>
            <a:endParaRPr lang="pl-PL" smtClean="0"/>
          </a:p>
        </p:txBody>
      </p:sp>
      <p:sp>
        <p:nvSpPr>
          <p:cNvPr id="24678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pl-PL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pl-PL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563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63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E4CF3CE7-8B86-49B9-AEAC-7A6FB7A9AD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92690-994D-4FEA-B22C-80AFF93A83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F1890-1212-4526-9E82-76F2239691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1C434-00F0-43F6-9CB9-3E06450238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14A8F-CFF7-4DDC-BB19-F61C748F56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D005-43E8-4758-B162-91CB50B01F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1C904-1925-4711-BECB-893E7475E12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C85A9-073E-4F2E-A40D-F297310B72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0917E-E2B0-4645-AE2E-5F5E952B1E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442C-DC0E-4F8D-B654-609AB7D162A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2E2D1-40D8-4D65-B116-AB60B2EC66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53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553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53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553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53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41EA7E0-01EB-429A-AC9C-F026F93FE6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Office_Word_97_2003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571500" y="1928813"/>
            <a:ext cx="8229600" cy="14049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l-PL" sz="2000" smtClean="0"/>
              <a:t>Praca z ofiarą przemocy ze szczególnym uwzględnieniem osób starszych i niepełnosprawnych</a:t>
            </a:r>
          </a:p>
        </p:txBody>
      </p:sp>
      <p:sp>
        <p:nvSpPr>
          <p:cNvPr id="6" name="AutoShape 2"/>
          <p:cNvSpPr txBox="1">
            <a:spLocks noChangeArrowheads="1"/>
          </p:cNvSpPr>
          <p:nvPr/>
        </p:nvSpPr>
        <p:spPr bwMode="auto">
          <a:xfrm>
            <a:off x="4427538" y="3500438"/>
            <a:ext cx="4465637" cy="1328737"/>
          </a:xfrm>
          <a:prstGeom prst="roundRect">
            <a:avLst>
              <a:gd name="adj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pl-PL" sz="2400" b="1" kern="0" dirty="0">
              <a:solidFill>
                <a:srgbClr val="00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utoShape 2"/>
          <p:cNvSpPr txBox="1">
            <a:spLocks noChangeArrowheads="1"/>
          </p:cNvSpPr>
          <p:nvPr/>
        </p:nvSpPr>
        <p:spPr bwMode="auto">
          <a:xfrm>
            <a:off x="2339975" y="5805488"/>
            <a:ext cx="4465638" cy="766762"/>
          </a:xfrm>
          <a:prstGeom prst="roundRect">
            <a:avLst>
              <a:gd name="adj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pl-PL" sz="2400" b="1" kern="0" dirty="0">
                <a:solidFill>
                  <a:srgbClr val="003366"/>
                </a:solidFill>
              </a:rPr>
              <a:t>Opole, grudzień 2010</a:t>
            </a:r>
          </a:p>
        </p:txBody>
      </p:sp>
      <p:graphicFrame>
        <p:nvGraphicFramePr>
          <p:cNvPr id="33798" name="Object 1030"/>
          <p:cNvGraphicFramePr>
            <a:graphicFrameLocks noChangeAspect="1"/>
          </p:cNvGraphicFramePr>
          <p:nvPr/>
        </p:nvGraphicFramePr>
        <p:xfrm>
          <a:off x="179388" y="3030538"/>
          <a:ext cx="2463800" cy="3048000"/>
        </p:xfrm>
        <a:graphic>
          <a:graphicData uri="http://schemas.openxmlformats.org/presentationml/2006/ole">
            <p:oleObj spid="_x0000_s1026" name="Document" r:id="rId3" imgW="5746651" imgH="5877359" progId="Word.Document.8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85750" y="1214438"/>
            <a:ext cx="8215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algn="ctr" eaLnBrk="0" hangingPunct="0"/>
            <a:r>
              <a:rPr lang="pl-PL" sz="1200" b="1" i="1">
                <a:cs typeface="Times New Roman" pitchFamily="18" charset="0"/>
              </a:rPr>
              <a:t>Projekt „Opolskie Przeciw Przemocy” finansowany jest przez Rządowy Program Ograniczania </a:t>
            </a:r>
            <a:br>
              <a:rPr lang="pl-PL" sz="1200" b="1" i="1">
                <a:cs typeface="Times New Roman" pitchFamily="18" charset="0"/>
              </a:rPr>
            </a:br>
            <a:r>
              <a:rPr lang="pl-PL" sz="1200" b="1" i="1">
                <a:cs typeface="Times New Roman" pitchFamily="18" charset="0"/>
              </a:rPr>
              <a:t>Przestępczości i Aspołecznych Zachowań „Razem bezpieczniej”</a:t>
            </a:r>
            <a:endParaRPr lang="pl-PL" sz="1200"/>
          </a:p>
        </p:txBody>
      </p:sp>
      <p:sp>
        <p:nvSpPr>
          <p:cNvPr id="8" name="AutoShape 2"/>
          <p:cNvSpPr txBox="1">
            <a:spLocks noChangeArrowheads="1"/>
          </p:cNvSpPr>
          <p:nvPr/>
        </p:nvSpPr>
        <p:spPr bwMode="auto">
          <a:xfrm>
            <a:off x="4579938" y="3652838"/>
            <a:ext cx="4465637" cy="1328737"/>
          </a:xfrm>
          <a:prstGeom prst="roundRect">
            <a:avLst>
              <a:gd name="adj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pl-PL" sz="2400" b="1" kern="0" dirty="0">
                <a:solidFill>
                  <a:srgbClr val="003366"/>
                </a:solidFill>
                <a:latin typeface="+mj-lt"/>
                <a:ea typeface="+mj-ea"/>
                <a:cs typeface="+mj-cs"/>
              </a:rPr>
              <a:t>Materiały szkoleniowe- cykl II</a:t>
            </a:r>
          </a:p>
        </p:txBody>
      </p:sp>
      <p:sp>
        <p:nvSpPr>
          <p:cNvPr id="1032" name="pole tekstowe 10"/>
          <p:cNvSpPr txBox="1">
            <a:spLocks noChangeArrowheads="1"/>
          </p:cNvSpPr>
          <p:nvPr/>
        </p:nvSpPr>
        <p:spPr bwMode="auto">
          <a:xfrm>
            <a:off x="1214438" y="285750"/>
            <a:ext cx="7072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Regionalny Ośrodek Polityki Społecznej w Opolu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l-PL" sz="2800" smtClean="0"/>
              <a:t>Sytuacja prawna ofiar przemocy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Tworzenie zespołów interdyscyplinarnych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ingdings" pitchFamily="2" charset="2"/>
              <a:buNone/>
            </a:pPr>
            <a:r>
              <a:rPr lang="pl-PL" sz="2000" smtClean="0"/>
              <a:t>Przewodniczący zespołu interdyscyplinarnego jest wybierany na pierwszym posiedzeniu zespołu spośród jego członków. </a:t>
            </a:r>
          </a:p>
          <a:p>
            <a:pPr algn="just">
              <a:lnSpc>
                <a:spcPct val="200000"/>
              </a:lnSpc>
              <a:buFont typeface="Wingdings" pitchFamily="2" charset="2"/>
              <a:buNone/>
            </a:pPr>
            <a:r>
              <a:rPr lang="pl-PL" sz="2000" smtClean="0"/>
              <a:t>Posiedzenia zespołu interdyscyplinarnego odbywają się </a:t>
            </a:r>
            <a:br>
              <a:rPr lang="pl-PL" sz="2000" smtClean="0"/>
            </a:br>
            <a:r>
              <a:rPr lang="pl-PL" sz="2000" smtClean="0"/>
              <a:t>w zależności od potrzeb, nie rzadziej niż raz na trzy miesiące. </a:t>
            </a:r>
          </a:p>
          <a:p>
            <a:pPr algn="just">
              <a:lnSpc>
                <a:spcPct val="200000"/>
              </a:lnSpc>
              <a:buFont typeface="Wingdings" pitchFamily="2" charset="2"/>
              <a:buNone/>
            </a:pPr>
            <a:r>
              <a:rPr lang="pl-PL" sz="2000" smtClean="0"/>
              <a:t>Zespół interdyscyplinarny działa na podstawie porozumień zawartych między wójtem, burmistrzem albo prezydentem miasta a podmiotami wchodzącymi w skład zespołu.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endParaRPr lang="pl-PL" sz="2000" smtClean="0"/>
          </a:p>
          <a:p>
            <a:pPr algn="just">
              <a:lnSpc>
                <a:spcPct val="200000"/>
              </a:lnSpc>
            </a:pPr>
            <a:endParaRPr lang="pl-PL" sz="2000" smtClean="0"/>
          </a:p>
        </p:txBody>
      </p:sp>
      <p:sp>
        <p:nvSpPr>
          <p:cNvPr id="11469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7C3A6551-36E7-4648-9394-60D4E80064BF}" type="slidenum">
              <a:rPr lang="pl-PL" smtClean="0"/>
              <a:pPr/>
              <a:t>100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Tworzenie zespołów interdyscyplinarnych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50000"/>
              </a:lnSpc>
              <a:buFont typeface="Wingdings" pitchFamily="2" charset="2"/>
              <a:buNone/>
            </a:pPr>
            <a:r>
              <a:rPr lang="pl-PL" sz="2000" smtClean="0"/>
              <a:t>Obsługę organizacyjno-techniczną zespołu interdyscyplinarnego zapewnia ośrodek pomocy społecznej. </a:t>
            </a:r>
          </a:p>
          <a:p>
            <a:pPr algn="just">
              <a:lnSpc>
                <a:spcPct val="250000"/>
              </a:lnSpc>
              <a:buFont typeface="Wingdings" pitchFamily="2" charset="2"/>
              <a:buNone/>
            </a:pPr>
            <a:r>
              <a:rPr lang="pl-PL" sz="2000" smtClean="0"/>
              <a:t>Tryb i sposób powoływania i odwoływania członków zespołu interdyscyplinarnego oraz szczegółowe warunki jego funkcjonowania określa rada gminy w drodze uchwały.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endParaRPr lang="pl-PL" sz="2000" smtClean="0"/>
          </a:p>
          <a:p>
            <a:pPr algn="just">
              <a:lnSpc>
                <a:spcPct val="200000"/>
              </a:lnSpc>
            </a:pPr>
            <a:endParaRPr lang="pl-PL" sz="2000" smtClean="0"/>
          </a:p>
        </p:txBody>
      </p:sp>
      <p:sp>
        <p:nvSpPr>
          <p:cNvPr id="11571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A4FC7758-33E4-40E3-8F57-F42D620A9D15}" type="slidenum">
              <a:rPr lang="pl-PL" smtClean="0"/>
              <a:pPr/>
              <a:t>101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Zadania zespołu interdyscyplinarnego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pl-PL" sz="2000" dirty="0" smtClean="0"/>
              <a:t>integrowanie i koordynowanie działań podmiotów tworzących zespół oraz specjalistów w zakresie przeciwdziałania przemocy w rodzinie, w szczególności poprzez: 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l-PL" sz="1800" dirty="0" smtClean="0">
                <a:ea typeface="+mn-ea"/>
                <a:cs typeface="+mn-cs"/>
              </a:rPr>
              <a:t>diagnozowanie problemu przemocy w rodzinie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l-PL" sz="1800" dirty="0" smtClean="0">
                <a:ea typeface="+mn-ea"/>
                <a:cs typeface="+mn-cs"/>
              </a:rPr>
              <a:t>podejmowanie działań w środowisku zagrożonym przemocą </a:t>
            </a:r>
            <a:br>
              <a:rPr lang="pl-PL" sz="1800" dirty="0" smtClean="0">
                <a:ea typeface="+mn-ea"/>
                <a:cs typeface="+mn-cs"/>
              </a:rPr>
            </a:br>
            <a:r>
              <a:rPr lang="pl-PL" sz="1800" dirty="0" smtClean="0">
                <a:ea typeface="+mn-ea"/>
                <a:cs typeface="+mn-cs"/>
              </a:rPr>
              <a:t>w rodzinie mających na celu przeciwdziałanie temu zjawisku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l-PL" sz="1800" dirty="0" smtClean="0">
                <a:ea typeface="+mn-ea"/>
                <a:cs typeface="+mn-cs"/>
              </a:rPr>
              <a:t>inicjowanie interwencji w środowisku dotkniętym przemocą </a:t>
            </a:r>
            <a:br>
              <a:rPr lang="pl-PL" sz="1800" dirty="0" smtClean="0">
                <a:ea typeface="+mn-ea"/>
                <a:cs typeface="+mn-cs"/>
              </a:rPr>
            </a:br>
            <a:r>
              <a:rPr lang="pl-PL" sz="1800" dirty="0" smtClean="0">
                <a:ea typeface="+mn-ea"/>
                <a:cs typeface="+mn-cs"/>
              </a:rPr>
              <a:t>w rodzinie</a:t>
            </a:r>
          </a:p>
          <a:p>
            <a:pPr>
              <a:buFont typeface="Wingdings" pitchFamily="2" charset="2"/>
              <a:buNone/>
              <a:defRPr/>
            </a:pPr>
            <a:endParaRPr lang="pl-PL" sz="2000" dirty="0"/>
          </a:p>
        </p:txBody>
      </p:sp>
      <p:sp>
        <p:nvSpPr>
          <p:cNvPr id="116740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B86653B3-4CB9-4B26-9FFB-B0EF263C29A3}" type="slidenum">
              <a:rPr lang="pl-PL" smtClean="0"/>
              <a:pPr/>
              <a:t>102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Zadania zespołu interdyscyplinarnego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lvl="1" algn="just">
              <a:lnSpc>
                <a:spcPct val="150000"/>
              </a:lnSpc>
              <a:defRPr/>
            </a:pPr>
            <a:r>
              <a:rPr lang="pl-PL" sz="1800" dirty="0" smtClean="0">
                <a:ea typeface="+mn-ea"/>
                <a:cs typeface="+mn-cs"/>
              </a:rPr>
              <a:t>rozpowszechnianie informacji o instytucjach, osobach </a:t>
            </a:r>
            <a:br>
              <a:rPr lang="pl-PL" sz="1800" dirty="0" smtClean="0">
                <a:ea typeface="+mn-ea"/>
                <a:cs typeface="+mn-cs"/>
              </a:rPr>
            </a:br>
            <a:r>
              <a:rPr lang="pl-PL" sz="1800" dirty="0" smtClean="0">
                <a:ea typeface="+mn-ea"/>
                <a:cs typeface="+mn-cs"/>
              </a:rPr>
              <a:t>i możliwościach udzielenia pomocy w środowisku lokalnym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l-PL" sz="1800" dirty="0" smtClean="0">
                <a:ea typeface="+mn-ea"/>
                <a:cs typeface="+mn-cs"/>
              </a:rPr>
              <a:t>inicjowanie działań w stosunku do osób stosujących przemoc </a:t>
            </a:r>
            <a:br>
              <a:rPr lang="pl-PL" sz="1800" dirty="0" smtClean="0">
                <a:ea typeface="+mn-ea"/>
                <a:cs typeface="+mn-cs"/>
              </a:rPr>
            </a:br>
            <a:r>
              <a:rPr lang="pl-PL" sz="1800" dirty="0" smtClean="0">
                <a:ea typeface="+mn-ea"/>
                <a:cs typeface="+mn-cs"/>
              </a:rPr>
              <a:t>w rodzinie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2000" dirty="0" smtClean="0"/>
              <a:t>realizacja działań określonych w gminnym programie przeciwdziałania przemocy w rodzinie oraz ochrony ofiar przemocy w rodzinie</a:t>
            </a:r>
          </a:p>
          <a:p>
            <a:pPr>
              <a:defRPr/>
            </a:pPr>
            <a:endParaRPr lang="pl-PL" sz="2000" dirty="0"/>
          </a:p>
        </p:txBody>
      </p:sp>
      <p:sp>
        <p:nvSpPr>
          <p:cNvPr id="117764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A6D79178-CBBE-4D63-80CA-1025D329B203}" type="slidenum">
              <a:rPr lang="pl-PL" smtClean="0"/>
              <a:pPr/>
              <a:t>103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Tworzenie grup roboczych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Mogą być tworzone przez zespół interdyscyplinarny w celu rozwiązywania problemów związanych z wystąpieniem przemocy w rodzinie w indywidualnych przypadkach.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W skład grup roboczych wchodzą przedstawiciele: 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jednostek organizacyjnych pomocy społecznej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gminnej komisji rozwiązywania problemów alkoholowych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Policji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oświaty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ochrony zdrowia</a:t>
            </a:r>
          </a:p>
          <a:p>
            <a:pPr>
              <a:lnSpc>
                <a:spcPct val="200000"/>
              </a:lnSpc>
            </a:pPr>
            <a:endParaRPr lang="pl-PL" sz="2000" smtClean="0"/>
          </a:p>
        </p:txBody>
      </p:sp>
      <p:sp>
        <p:nvSpPr>
          <p:cNvPr id="11878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D1D89E5A-E026-4A46-9E90-3C6AEB3B8B63}" type="slidenum">
              <a:rPr lang="pl-PL" smtClean="0"/>
              <a:pPr/>
              <a:t>104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Tworzenie grup roboczych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ingdings" pitchFamily="2" charset="2"/>
              <a:buNone/>
            </a:pPr>
            <a:r>
              <a:rPr lang="pl-PL" sz="2000" smtClean="0"/>
              <a:t>W skład grup roboczych </a:t>
            </a:r>
            <a:r>
              <a:rPr lang="pl-PL" sz="2000" u="sng" smtClean="0"/>
              <a:t>mogą</a:t>
            </a:r>
            <a:r>
              <a:rPr lang="pl-PL" sz="2000" smtClean="0"/>
              <a:t> wchodzić także kuratorzy sądowi, </a:t>
            </a:r>
            <a:br>
              <a:rPr lang="pl-PL" sz="2000" smtClean="0"/>
            </a:br>
            <a:r>
              <a:rPr lang="pl-PL" sz="2000" smtClean="0"/>
              <a:t>a także przedstawiciele innych podmiotów, specjaliści </a:t>
            </a:r>
            <a:br>
              <a:rPr lang="pl-PL" sz="2000" smtClean="0"/>
            </a:br>
            <a:r>
              <a:rPr lang="pl-PL" sz="2000" smtClean="0"/>
              <a:t>w dziedzinie przeciwdziałania przemocy w rodzinie. </a:t>
            </a:r>
          </a:p>
          <a:p>
            <a:pPr algn="just">
              <a:lnSpc>
                <a:spcPct val="200000"/>
              </a:lnSpc>
              <a:buFont typeface="Wingdings" pitchFamily="2" charset="2"/>
              <a:buNone/>
            </a:pPr>
            <a:r>
              <a:rPr lang="pl-PL" sz="2000" smtClean="0"/>
              <a:t>Członkowie zespołu interdyscyplinarnego oraz grup roboczych wykonują zadania </a:t>
            </a:r>
            <a:r>
              <a:rPr lang="pl-PL" sz="2000" u="sng" smtClean="0"/>
              <a:t>w ramach obowiązków służbowych lub zawodowych. </a:t>
            </a:r>
          </a:p>
          <a:p>
            <a:pPr>
              <a:lnSpc>
                <a:spcPct val="200000"/>
              </a:lnSpc>
            </a:pPr>
            <a:endParaRPr lang="pl-PL" sz="2000" smtClean="0"/>
          </a:p>
        </p:txBody>
      </p:sp>
      <p:sp>
        <p:nvSpPr>
          <p:cNvPr id="11981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F3881453-F05E-4431-A742-F062738A5839}" type="slidenum">
              <a:rPr lang="pl-PL" smtClean="0"/>
              <a:pPr/>
              <a:t>105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Tworzenie grup roboczych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300000"/>
              </a:lnSpc>
              <a:buFont typeface="Wingdings" pitchFamily="2" charset="2"/>
              <a:buNone/>
            </a:pPr>
            <a:r>
              <a:rPr lang="pl-PL" sz="2000" smtClean="0"/>
              <a:t>Prace w ramach grup roboczych są prowadzone </a:t>
            </a:r>
            <a:r>
              <a:rPr lang="pl-PL" sz="2000" u="sng" smtClean="0"/>
              <a:t>w zależności od potrzeb zgłaszanych</a:t>
            </a:r>
            <a:r>
              <a:rPr lang="pl-PL" sz="2000" smtClean="0"/>
              <a:t> przez zespół interdyscyplinarny lub wynikających z problemów występujących w indywidualnych przypadkach</a:t>
            </a:r>
          </a:p>
        </p:txBody>
      </p:sp>
      <p:sp>
        <p:nvSpPr>
          <p:cNvPr id="12083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7FB7BDF3-BF43-4071-AAC7-96CBD1E72B71}" type="slidenum">
              <a:rPr lang="pl-PL" smtClean="0"/>
              <a:pPr/>
              <a:t>106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Zadania grup roboczych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ingdings" pitchFamily="2" charset="2"/>
              <a:buNone/>
            </a:pPr>
            <a:r>
              <a:rPr lang="pl-PL" sz="2000" smtClean="0"/>
              <a:t>Do zadań grup roboczych należy w szczególności: </a:t>
            </a:r>
          </a:p>
          <a:p>
            <a:pPr algn="just">
              <a:lnSpc>
                <a:spcPct val="20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opracowanie i realizacja planu pomocy w indywidualnych przypadkach wystąpienia przemocy w rodzinie</a:t>
            </a:r>
          </a:p>
          <a:p>
            <a:pPr algn="just">
              <a:lnSpc>
                <a:spcPct val="20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monitorowanie sytuacji rodzin, w których dochodzi do przemocy oraz rodzin zagrożonych wystąpieniem przemocy</a:t>
            </a:r>
          </a:p>
          <a:p>
            <a:pPr algn="just">
              <a:lnSpc>
                <a:spcPct val="20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dokumentowanie działań podejmowanych wobec rodzin, </a:t>
            </a:r>
            <a:br>
              <a:rPr lang="pl-PL" sz="2000" smtClean="0"/>
            </a:br>
            <a:r>
              <a:rPr lang="pl-PL" sz="2000" smtClean="0"/>
              <a:t>w których dochodzi do przemocy oraz efektów tych działań</a:t>
            </a:r>
          </a:p>
        </p:txBody>
      </p:sp>
      <p:sp>
        <p:nvSpPr>
          <p:cNvPr id="121860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4BD006F2-EB1B-4BEE-A939-7CBF962CEFE3}" type="slidenum">
              <a:rPr lang="pl-PL" smtClean="0"/>
              <a:pPr/>
              <a:t>107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Uprawnienia zespołu interdyscyplinarnego i grup roboczych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ingdings" pitchFamily="2" charset="2"/>
              <a:buNone/>
            </a:pPr>
            <a:r>
              <a:rPr lang="pl-PL" sz="2000" smtClean="0"/>
              <a:t>Członkowie zespołu interdyscyplinarnego oraz grup roboczych </a:t>
            </a:r>
            <a:br>
              <a:rPr lang="pl-PL" sz="2000" smtClean="0"/>
            </a:br>
            <a:r>
              <a:rPr lang="pl-PL" sz="2000" smtClean="0"/>
              <a:t>w zakresie niezbędnym do realizacji zadań mogą przetwarzać dane osób dotkniętych przemocą w rodzinie i osób stosujących przemoc w rodzinie, dotyczące: stanu zdrowia, nałogów, skazań, orzeczeń o ukaraniu, a także innych orzeczeń wydanych w postępowaniu sądowym lub administracyjnym, bez zgody i wiedzy osób, których dane te dotyczą</a:t>
            </a:r>
          </a:p>
        </p:txBody>
      </p:sp>
      <p:sp>
        <p:nvSpPr>
          <p:cNvPr id="122884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89E11D2D-F993-4987-BADB-10F717011858}" type="slidenum">
              <a:rPr lang="pl-PL" smtClean="0"/>
              <a:pPr/>
              <a:t>108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Uprawnienia zespołu interdyscyplinarnego i grup roboczych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50000"/>
              </a:lnSpc>
              <a:buFont typeface="Wingdings" pitchFamily="2" charset="2"/>
              <a:buNone/>
            </a:pPr>
            <a:r>
              <a:rPr lang="pl-PL" sz="2000" smtClean="0"/>
              <a:t>Członkowie zespołu interdyscyplinarnego oraz grup roboczych zobowiązani są do zachowania poufności wszelkich informacji </a:t>
            </a:r>
            <a:br>
              <a:rPr lang="pl-PL" sz="2000" smtClean="0"/>
            </a:br>
            <a:r>
              <a:rPr lang="pl-PL" sz="2000" smtClean="0"/>
              <a:t>i danych, które uzyskali przy realizacji zadań. Obowiązek ten rozciąga się także na okres po ustaniu członkostwa w zespole interdyscyplinarnym oraz w grupach roboczych</a:t>
            </a:r>
          </a:p>
        </p:txBody>
      </p:sp>
      <p:sp>
        <p:nvSpPr>
          <p:cNvPr id="12390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004069E6-5E64-4D8F-ABF2-DCB036D0C3DE}" type="slidenum">
              <a:rPr lang="pl-PL" smtClean="0"/>
              <a:pPr/>
              <a:t>109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Polska Karta Praw Ofiary – status prawny ofiary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 algn="just" eaLnBrk="1" hangingPunct="1">
              <a:lnSpc>
                <a:spcPct val="300000"/>
              </a:lnSpc>
              <a:buFontTx/>
              <a:buNone/>
            </a:pPr>
            <a:r>
              <a:rPr lang="pl-PL" sz="2000" smtClean="0"/>
              <a:t>Ofiarą w rozumieniu PKPO jest osoba fizyczna, której dobro prawem chronione zostało bezpośrednio naruszone lub zagrożone przez przestępstwo </a:t>
            </a:r>
            <a:r>
              <a:rPr lang="pl-PL" sz="2000" u="sng" smtClean="0"/>
              <a:t>albo jej najbliżsi</a:t>
            </a:r>
            <a:endParaRPr lang="pl-PL" sz="2000" b="1" u="sng" smtClean="0"/>
          </a:p>
        </p:txBody>
      </p:sp>
      <p:sp>
        <p:nvSpPr>
          <p:cNvPr id="2355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EA14D-097D-4D95-BD32-B5829643F849}" type="slidenum">
              <a:rPr lang="pl-PL" smtClean="0"/>
              <a:pPr/>
              <a:t>11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Uprawnienia zespołu interdyscyplinarnego i grup roboczych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Przed przystąpieniem do wykonywania czynności członkowie zespołu interdyscyplinarnego oraz grup roboczych składają wójtowi, burmistrzowi albo prezydentowi miasta oświadczenie o następującej treści: </a:t>
            </a:r>
            <a:r>
              <a:rPr lang="pl-PL" sz="2000" i="1" smtClean="0"/>
              <a:t>„Oświadczam, że zachowam poufność informacji i danych, które uzyskałem przy realizacji zadań związanych z przeciwdziałaniem przemocy w rodzinie oraz, że znane mi są przepisy o odpowiedzialności karnej za udostępnienie danych osobowych lub umożliwienie do nich dostępu osobom nieuprawnionym.”</a:t>
            </a:r>
            <a:endParaRPr lang="pl-PL" sz="2000" smtClean="0"/>
          </a:p>
        </p:txBody>
      </p:sp>
      <p:sp>
        <p:nvSpPr>
          <p:cNvPr id="12493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05E7011A-DB94-4383-A905-DD34AF8FFBF4}" type="slidenum">
              <a:rPr lang="pl-PL" smtClean="0"/>
              <a:pPr/>
              <a:t>110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Uprawnienia zespołu interdyscyplinarnego i grup roboczych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 eaLnBrk="1" hangingPunct="1">
              <a:lnSpc>
                <a:spcPct val="200000"/>
              </a:lnSpc>
              <a:buFontTx/>
              <a:buNone/>
            </a:pPr>
            <a:r>
              <a:rPr lang="pl-PL" sz="2000" smtClean="0"/>
              <a:t>Zarzut:</a:t>
            </a:r>
          </a:p>
          <a:p>
            <a:pPr algn="just" eaLnBrk="1" hangingPunct="1">
              <a:lnSpc>
                <a:spcPct val="200000"/>
              </a:lnSpc>
              <a:buFontTx/>
              <a:buNone/>
            </a:pPr>
            <a:endParaRPr lang="pl-PL" sz="2000" smtClean="0"/>
          </a:p>
          <a:p>
            <a:pPr algn="just" eaLnBrk="1" hangingPunct="1">
              <a:lnSpc>
                <a:spcPct val="200000"/>
              </a:lnSpc>
              <a:buFontTx/>
              <a:buNone/>
            </a:pPr>
            <a:r>
              <a:rPr lang="pl-PL" sz="2000" smtClean="0"/>
              <a:t>Wszechwładna rola tzw. zespołów interdyscyplinarnych, które będą mogły nawet </a:t>
            </a:r>
            <a:r>
              <a:rPr lang="pl-PL" sz="2000" b="1" smtClean="0"/>
              <a:t>wbrew</a:t>
            </a:r>
            <a:r>
              <a:rPr lang="pl-PL" sz="2000" smtClean="0"/>
              <a:t> woli skrzywdzonej osoby dorosłej rozpatrywać jej przypadek.</a:t>
            </a:r>
          </a:p>
          <a:p>
            <a:pPr algn="just" eaLnBrk="1" hangingPunct="1">
              <a:lnSpc>
                <a:spcPct val="200000"/>
              </a:lnSpc>
              <a:buFontTx/>
              <a:buNone/>
            </a:pPr>
            <a:r>
              <a:rPr lang="pl-PL" sz="2000" smtClean="0"/>
              <a:t>Czy to uprawnienie to dobre narzędzie – dyskusja?</a:t>
            </a:r>
          </a:p>
        </p:txBody>
      </p:sp>
      <p:sp>
        <p:nvSpPr>
          <p:cNvPr id="12595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AF5B4305-98F9-4156-8E44-B65C83DAED23}" type="slidenum">
              <a:rPr lang="pl-PL" smtClean="0"/>
              <a:pPr/>
              <a:t>111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Zespół interdyscyplinarny 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pl-PL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grupy robocze</a:t>
            </a:r>
            <a:endParaRPr lang="pl-PL" sz="2400" i="1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Zespół interdyscyplinarny realizuje zadania o charakterze ogólnym tj. monitoruje zjawisko przemocy w rodzinie w danej społeczności lokalnej, diagnozuje skalę zjawiska, istniejące zasoby i potrzeby oraz opracowuje, tworzy i nadzoruje realizację wieloletnich strategii działania i lokalnych programów przeciwdziałania przemocy w rodzinie. Ponadto zleca badania, opracowuje i wdraża procedury działań dla służb, inicjuje kampanie społeczne, prowadzi edukację społeczną, zajmuje się organizacją szkoleń, pozyskiwaniem środków i sojuszników oraz utrzymuje kontakty z władzami lokalnymi </a:t>
            </a:r>
          </a:p>
          <a:p>
            <a:pPr algn="just" eaLnBrk="1" hangingPunct="1">
              <a:lnSpc>
                <a:spcPct val="200000"/>
              </a:lnSpc>
              <a:buFontTx/>
              <a:buNone/>
            </a:pPr>
            <a:endParaRPr lang="pl-PL" sz="2000" smtClean="0"/>
          </a:p>
        </p:txBody>
      </p:sp>
      <p:sp>
        <p:nvSpPr>
          <p:cNvPr id="126980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E8920291-1AD8-4C0B-9339-E91BA3801A45}" type="slidenum">
              <a:rPr lang="pl-PL" smtClean="0"/>
              <a:pPr/>
              <a:t>112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Zespół interdyscyplinarny 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pl-PL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grupy robocze</a:t>
            </a:r>
            <a:endParaRPr lang="pl-PL" sz="2400" i="1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Powinien liczyć nie więcej, niż 10 członków. Powinien jasno sprecyzować cele, rozdzielić zadania i monitorować ich realizację. Powinien spotykać się najczęściej raz w miesiącu, </a:t>
            </a:r>
            <a:br>
              <a:rPr lang="pl-PL" sz="2000" smtClean="0"/>
            </a:br>
            <a:r>
              <a:rPr lang="pl-PL" sz="2000" smtClean="0"/>
              <a:t>a najrzadziej raz na kwartał - w zależności od potrzeb programu.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Wskazane, aby raz w roku organizował konferencję lub seminarium dla służb, mające na celu podsumowanie dotychczasowych </a:t>
            </a:r>
            <a:br>
              <a:rPr lang="pl-PL" sz="2000" smtClean="0"/>
            </a:br>
            <a:r>
              <a:rPr lang="pl-PL" sz="2000" smtClean="0"/>
              <a:t>i zaplanowanie kolejnych działań.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Zalecane, aby został oficjalnie powołany i miał formalne umocowanie jako "ciało doradcze" np.: przy burmistrzu itp.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pl-PL" sz="2000" smtClean="0"/>
          </a:p>
        </p:txBody>
      </p:sp>
      <p:sp>
        <p:nvSpPr>
          <p:cNvPr id="128004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7C2F9CBD-BF20-40B7-8920-729EB5452492}" type="slidenum">
              <a:rPr lang="pl-PL" smtClean="0"/>
              <a:pPr/>
              <a:t>113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Zespół interdyscyplinarny 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pl-PL" sz="24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grupy robocze</a:t>
            </a:r>
            <a:endParaRPr lang="pl-PL" sz="2400" u="sng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ingdings" pitchFamily="2" charset="2"/>
              <a:buNone/>
            </a:pPr>
            <a:r>
              <a:rPr lang="pl-PL" sz="2000" smtClean="0"/>
              <a:t>Zadaniem grup roboczych jest prowadzenie działań na rzecz przeciwdziałania przemocy w konkretnej rodzinie, stąd mogę mieć różne cele (w zależności od sytuacji i potrzeb w danej rodzinie). Mogą one pracować w stałym składzie, albo doraźnie stworzonym przez przedstawicieli służb do danej sprawy</a:t>
            </a:r>
          </a:p>
          <a:p>
            <a:pPr algn="just">
              <a:lnSpc>
                <a:spcPct val="200000"/>
              </a:lnSpc>
              <a:buFont typeface="Wingdings" pitchFamily="2" charset="2"/>
              <a:buNone/>
            </a:pPr>
            <a:endParaRPr lang="pl-PL" sz="2000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pl-PL" sz="2000" smtClean="0"/>
          </a:p>
        </p:txBody>
      </p:sp>
      <p:sp>
        <p:nvSpPr>
          <p:cNvPr id="12902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31EC3C43-F164-4E91-B763-4E869356343A}" type="slidenum">
              <a:rPr lang="pl-PL" smtClean="0"/>
              <a:pPr/>
              <a:t>114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Zespół interdyscyplinarny 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pl-PL" sz="24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grupy robocze</a:t>
            </a:r>
            <a:endParaRPr lang="pl-PL" sz="2400" u="sng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ingdings" pitchFamily="2" charset="2"/>
              <a:buNone/>
            </a:pPr>
            <a:r>
              <a:rPr lang="pl-PL" sz="2000" smtClean="0"/>
              <a:t>Dobrze jeśli ktoś w grupie roboczej pełni funkcję lidera, który inicjuje spotkania, prowadzi je, posiada kontakty ze wszystkimi członkami i koordynuje pracę zespołu. W praktyce najczęściej takim liderem jest przedstawiciel służby, który zgłasza sprawę lub przedstawiciel tej służby, która ma najwięcej do zrobienia </a:t>
            </a:r>
            <a:br>
              <a:rPr lang="pl-PL" sz="2000" smtClean="0"/>
            </a:br>
            <a:r>
              <a:rPr lang="pl-PL" sz="2000" smtClean="0"/>
              <a:t>w danej rodzinie</a:t>
            </a:r>
          </a:p>
          <a:p>
            <a:pPr algn="just">
              <a:lnSpc>
                <a:spcPct val="200000"/>
              </a:lnSpc>
              <a:buFont typeface="Wingdings" pitchFamily="2" charset="2"/>
              <a:buNone/>
            </a:pPr>
            <a:endParaRPr lang="pl-PL" sz="2000" smtClean="0"/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pl-PL" sz="2000" smtClean="0"/>
          </a:p>
        </p:txBody>
      </p:sp>
      <p:sp>
        <p:nvSpPr>
          <p:cNvPr id="13005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A5DD86D8-CB11-4282-9BE9-15F5A5A9DBA5}" type="slidenum">
              <a:rPr lang="pl-PL" smtClean="0"/>
              <a:pPr/>
              <a:t>115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Zespół interdyscyplinarny 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pl-PL" sz="24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grupy robocze</a:t>
            </a:r>
            <a:endParaRPr lang="pl-PL" sz="2400" u="sng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pl-PL" sz="2000" smtClean="0"/>
              <a:t>Grupy robocze zajmują się: </a:t>
            </a:r>
          </a:p>
          <a:p>
            <a:pPr algn="just">
              <a:lnSpc>
                <a:spcPct val="20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rozpoznaniem i diagnozowaniem sytuacji w konkretnej rodzinie </a:t>
            </a:r>
          </a:p>
          <a:p>
            <a:pPr algn="just">
              <a:lnSpc>
                <a:spcPct val="20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uzgodnieniem celów z partnerami - z innymi służbami </a:t>
            </a:r>
            <a:br>
              <a:rPr lang="pl-PL" sz="2000" smtClean="0"/>
            </a:br>
            <a:r>
              <a:rPr lang="pl-PL" sz="2000" smtClean="0"/>
              <a:t>i z członkami rodziny, których sprawami się zajmują</a:t>
            </a:r>
          </a:p>
          <a:p>
            <a:pPr algn="just">
              <a:lnSpc>
                <a:spcPct val="20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wypracowaniem strategii działań: interwencyjnych, pomocy </a:t>
            </a:r>
            <a:br>
              <a:rPr lang="pl-PL" sz="2000" smtClean="0"/>
            </a:br>
            <a:r>
              <a:rPr lang="pl-PL" sz="2000" smtClean="0"/>
              <a:t>w kryzysie i terapeutycznych</a:t>
            </a:r>
          </a:p>
        </p:txBody>
      </p:sp>
      <p:sp>
        <p:nvSpPr>
          <p:cNvPr id="13107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2A94368E-331C-4251-8E43-002FAA131384}" type="slidenum">
              <a:rPr lang="pl-PL" smtClean="0"/>
              <a:pPr/>
              <a:t>116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Zespół interdyscyplinarny 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pl-PL" sz="24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grupy robocze</a:t>
            </a:r>
            <a:endParaRPr lang="pl-PL" sz="2400" u="sng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pl-PL" sz="2000" smtClean="0"/>
              <a:t>Grupy robocze zajmują się: </a:t>
            </a:r>
          </a:p>
          <a:p>
            <a:pPr>
              <a:lnSpc>
                <a:spcPct val="20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rozdzielaniem i realizowaniem zadań, zgodnie z kompetencjami </a:t>
            </a:r>
          </a:p>
          <a:p>
            <a:pPr algn="just">
              <a:lnSpc>
                <a:spcPct val="20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monitorowaniem i analizą efektów oraz ewentualnym modyfikowaniem strategii</a:t>
            </a:r>
          </a:p>
          <a:p>
            <a:pPr algn="just">
              <a:lnSpc>
                <a:spcPct val="20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podejmowaniem decyzji o zakończeniu działań zespołu, po osiągnięciu zakładanych celów</a:t>
            </a:r>
          </a:p>
          <a:p>
            <a:pPr>
              <a:buFont typeface="Wingdings" pitchFamily="2" charset="2"/>
              <a:buNone/>
            </a:pPr>
            <a:r>
              <a:rPr lang="pl-PL" sz="2000" smtClean="0"/>
              <a:t> 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pl-PL" sz="2000" smtClean="0"/>
          </a:p>
        </p:txBody>
      </p:sp>
      <p:sp>
        <p:nvSpPr>
          <p:cNvPr id="132100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B0600675-D67D-4C84-8823-D07DC2C5ED21}" type="slidenum">
              <a:rPr lang="pl-PL" smtClean="0"/>
              <a:pPr/>
              <a:t>117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l-PL" sz="2400" smtClean="0">
                <a:solidFill>
                  <a:schemeClr val="tx1"/>
                </a:solidFill>
              </a:rPr>
              <a:t>Zespół interdyscyplinarny a grupy robocze</a:t>
            </a:r>
            <a:endParaRPr lang="pl-PL" sz="240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 eaLnBrk="1" hangingPunct="1">
              <a:lnSpc>
                <a:spcPct val="200000"/>
              </a:lnSpc>
              <a:buFontTx/>
              <a:buNone/>
            </a:pPr>
            <a:r>
              <a:rPr lang="pl-PL" sz="2000" smtClean="0"/>
              <a:t>Zespół interdyscyplinarny jest "głową" i "mózgiem" wieloletnich działań systemowych. </a:t>
            </a:r>
          </a:p>
          <a:p>
            <a:pPr algn="just" eaLnBrk="1" hangingPunct="1">
              <a:lnSpc>
                <a:spcPct val="200000"/>
              </a:lnSpc>
              <a:buFontTx/>
              <a:buNone/>
            </a:pPr>
            <a:r>
              <a:rPr lang="pl-PL" sz="2000" smtClean="0"/>
              <a:t>Grupa robocza to „praca u podstaw”, z konkretnymi osobami doznającymi i stosującymi przemoc oraz z ich rodzinami. Dla skutecznego przeciwdziałania przemocy w rodzinie ważne </a:t>
            </a:r>
            <a:br>
              <a:rPr lang="pl-PL" sz="2000" smtClean="0"/>
            </a:br>
            <a:r>
              <a:rPr lang="pl-PL" sz="2000" smtClean="0"/>
              <a:t>i potrzebne są obie formy działań.</a:t>
            </a:r>
          </a:p>
        </p:txBody>
      </p:sp>
      <p:sp>
        <p:nvSpPr>
          <p:cNvPr id="133124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4A0AF791-5A92-43EF-AC8D-9BE420A44585}" type="slidenum">
              <a:rPr lang="pl-PL" smtClean="0"/>
              <a:pPr/>
              <a:t>118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l-PL" sz="2400" smtClean="0">
                <a:solidFill>
                  <a:schemeClr val="tx1"/>
                </a:solidFill>
              </a:rPr>
              <a:t>DEKALOG grupy roboczej</a:t>
            </a:r>
            <a:endParaRPr lang="pl-PL" sz="240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buSzPct val="100000"/>
              <a:buFont typeface="Arial" charset="0"/>
              <a:buAutoNum type="arabicParenR"/>
            </a:pPr>
            <a:r>
              <a:rPr lang="pl-PL" sz="2000" smtClean="0"/>
              <a:t>ustalić po co się spotykamy i co chcemy razem osiągnąć, jakich konkretnych zmian się spodziewamy i „po czym poznamy, że zespół może zakończyć współpracę z daną rodziną”?</a:t>
            </a:r>
          </a:p>
          <a:p>
            <a:pPr marL="457200" indent="-457200" algn="just">
              <a:lnSpc>
                <a:spcPct val="150000"/>
              </a:lnSpc>
              <a:buSzPct val="100000"/>
              <a:buFont typeface="Arial" charset="0"/>
              <a:buAutoNum type="arabicParenR"/>
            </a:pPr>
            <a:r>
              <a:rPr lang="pl-PL" sz="2000" smtClean="0"/>
              <a:t>warto powiadomić osoby, których sprawa dotyczy, że w ich sprawie został powołany zespół i jego celem jest działanie na rzecz przeciwdziałania przemocy. Warto jasno powiedzieć jakiej </a:t>
            </a:r>
            <a:r>
              <a:rPr lang="pl-PL" sz="2000" b="1" u="sng" smtClean="0"/>
              <a:t>zmiany</a:t>
            </a:r>
            <a:r>
              <a:rPr lang="pl-PL" sz="2000" smtClean="0"/>
              <a:t> oczekujemy i pytać o potrzeby, by zmiana ta następowała</a:t>
            </a:r>
          </a:p>
        </p:txBody>
      </p:sp>
      <p:sp>
        <p:nvSpPr>
          <p:cNvPr id="13414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8D0B75E0-8113-4D7E-9309-17B55A5247A3}" type="slidenum">
              <a:rPr lang="pl-PL" smtClean="0"/>
              <a:pPr/>
              <a:t>119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Główne kategorie praw ofiary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>
              <a:lnSpc>
                <a:spcPct val="300000"/>
              </a:lnSpc>
              <a:buFont typeface="Wingdings" pitchFamily="2" charset="2"/>
              <a:buNone/>
            </a:pPr>
            <a:r>
              <a:rPr lang="pl-PL" sz="2000" smtClean="0"/>
              <a:t>Prawo do godności, szacunku i współczucia:</a:t>
            </a:r>
          </a:p>
          <a:p>
            <a:pPr>
              <a:lnSpc>
                <a:spcPct val="300000"/>
              </a:lnSpc>
              <a:buFont typeface="Wingdings" pitchFamily="2" charset="2"/>
              <a:buChar char="Ø"/>
            </a:pPr>
            <a:r>
              <a:rPr lang="pl-PL" sz="2000" smtClean="0"/>
              <a:t>zakaz przerzucania odpowiedzialności ze sprawcy na ofiarę</a:t>
            </a:r>
          </a:p>
          <a:p>
            <a:pPr>
              <a:lnSpc>
                <a:spcPct val="300000"/>
              </a:lnSpc>
              <a:buFont typeface="Wingdings" pitchFamily="2" charset="2"/>
              <a:buChar char="Ø"/>
            </a:pPr>
            <a:r>
              <a:rPr lang="pl-PL" sz="2000" smtClean="0"/>
              <a:t>obowiązek przestrzegania praw ofiary przez przedstawicieli wymiaru sprawiedliwości, służby zdrowia i służb socjalnych</a:t>
            </a:r>
          </a:p>
          <a:p>
            <a:pPr>
              <a:lnSpc>
                <a:spcPct val="160000"/>
              </a:lnSpc>
              <a:buFont typeface="Wingdings" pitchFamily="2" charset="2"/>
              <a:buNone/>
            </a:pPr>
            <a:endParaRPr lang="pl-PL" sz="2000" b="1" i="1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300000"/>
              </a:lnSpc>
              <a:buFontTx/>
              <a:buNone/>
            </a:pPr>
            <a:endParaRPr lang="pl-PL" sz="2000" b="1" u="sng" smtClean="0"/>
          </a:p>
        </p:txBody>
      </p:sp>
      <p:sp>
        <p:nvSpPr>
          <p:cNvPr id="2458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455C60-6069-4F63-A7AC-2BEDA96CB467}" type="slidenum">
              <a:rPr lang="pl-PL" smtClean="0"/>
              <a:pPr/>
              <a:t>12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l-PL" sz="2400" smtClean="0">
                <a:solidFill>
                  <a:schemeClr val="tx1"/>
                </a:solidFill>
              </a:rPr>
              <a:t>DEKALOG grupy roboczej</a:t>
            </a:r>
            <a:endParaRPr lang="pl-PL" sz="240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marL="457200" indent="-457200" algn="just">
              <a:buSzPct val="100000"/>
              <a:buFont typeface="+mj-lt"/>
              <a:buAutoNum type="arabicParenR" startAt="3"/>
              <a:defRPr/>
            </a:pPr>
            <a:r>
              <a:rPr lang="pl-PL" sz="2000" dirty="0" smtClean="0"/>
              <a:t>warto wymieniać się różnymi perspektywami, punktami widzenia, wiedzą i doświadczeniami. Nie trzeba bać się różnic i przywiązywać zanadto do własnych poglądów i pomysłów na rozwiązania. Dotyczy to zarówno przedstawicieli służb, jak i osób, których sprawa dotyczy</a:t>
            </a:r>
          </a:p>
          <a:p>
            <a:pPr marL="457200" indent="-457200">
              <a:buSzPct val="100000"/>
              <a:buFont typeface="+mj-lt"/>
              <a:buAutoNum type="arabicParenR" startAt="3"/>
              <a:defRPr/>
            </a:pPr>
            <a:r>
              <a:rPr lang="pl-PL" sz="2000" dirty="0" smtClean="0"/>
              <a:t>w trakcie spotkania warto ustalić: </a:t>
            </a:r>
          </a:p>
          <a:p>
            <a:pPr marL="857250" lvl="1" indent="-457200">
              <a:buSzPct val="100000"/>
              <a:buFont typeface="Wingdings" pitchFamily="2" charset="2"/>
              <a:buChar char="Ø"/>
              <a:defRPr/>
            </a:pPr>
            <a:r>
              <a:rPr lang="pl-PL" sz="1800" dirty="0" smtClean="0">
                <a:ea typeface="+mn-ea"/>
                <a:cs typeface="+mn-cs"/>
              </a:rPr>
              <a:t>po co się spotykamy i co ma być jego efektem</a:t>
            </a:r>
          </a:p>
          <a:p>
            <a:pPr marL="857250" lvl="1" indent="-457200">
              <a:buSzPct val="100000"/>
              <a:buFont typeface="Wingdings" pitchFamily="2" charset="2"/>
              <a:buChar char="Ø"/>
              <a:defRPr/>
            </a:pPr>
            <a:r>
              <a:rPr lang="pl-PL" sz="1800" dirty="0" smtClean="0">
                <a:ea typeface="+mn-ea"/>
                <a:cs typeface="+mn-cs"/>
              </a:rPr>
              <a:t>ile przeznaczamy na nie czasu (najlepiej do 60 min.)</a:t>
            </a:r>
          </a:p>
          <a:p>
            <a:pPr marL="857250" lvl="1" indent="-457200">
              <a:buSzPct val="100000"/>
              <a:buFont typeface="Wingdings" pitchFamily="2" charset="2"/>
              <a:buChar char="Ø"/>
              <a:defRPr/>
            </a:pPr>
            <a:r>
              <a:rPr lang="pl-PL" sz="1800" dirty="0" smtClean="0">
                <a:ea typeface="+mn-ea"/>
                <a:cs typeface="+mn-cs"/>
              </a:rPr>
              <a:t>kto je prowadzi</a:t>
            </a:r>
          </a:p>
          <a:p>
            <a:pPr marL="857250" lvl="1" indent="-457200">
              <a:buSzPct val="100000"/>
              <a:buFont typeface="Wingdings" pitchFamily="2" charset="2"/>
              <a:buChar char="Ø"/>
              <a:defRPr/>
            </a:pPr>
            <a:r>
              <a:rPr lang="pl-PL" sz="1800" dirty="0" smtClean="0">
                <a:ea typeface="+mn-ea"/>
                <a:cs typeface="+mn-cs"/>
              </a:rPr>
              <a:t>kto zapisze wnioski</a:t>
            </a:r>
          </a:p>
          <a:p>
            <a:pPr marL="857250" lvl="1" indent="-457200">
              <a:buSzPct val="100000"/>
              <a:buFont typeface="Wingdings" pitchFamily="2" charset="2"/>
              <a:buChar char="Ø"/>
              <a:defRPr/>
            </a:pPr>
            <a:r>
              <a:rPr lang="pl-PL" sz="1800" dirty="0" smtClean="0">
                <a:ea typeface="+mn-ea"/>
                <a:cs typeface="+mn-cs"/>
              </a:rPr>
              <a:t>plan działań i rozdzielenie zadań</a:t>
            </a:r>
          </a:p>
          <a:p>
            <a:pPr marL="857250" lvl="1" indent="-457200">
              <a:buSzPct val="100000"/>
              <a:buFont typeface="Wingdings" pitchFamily="2" charset="2"/>
              <a:buChar char="Ø"/>
              <a:defRPr/>
            </a:pPr>
            <a:r>
              <a:rPr lang="pl-PL" sz="1800" dirty="0" smtClean="0">
                <a:ea typeface="+mn-ea"/>
                <a:cs typeface="+mn-cs"/>
              </a:rPr>
              <a:t>kolejny krok,</a:t>
            </a:r>
          </a:p>
          <a:p>
            <a:pPr marL="857250" lvl="1" indent="-457200">
              <a:buSzPct val="100000"/>
              <a:buFont typeface="Wingdings" pitchFamily="2" charset="2"/>
              <a:buChar char="Ø"/>
              <a:defRPr/>
            </a:pPr>
            <a:r>
              <a:rPr lang="pl-PL" sz="1800" dirty="0" smtClean="0">
                <a:ea typeface="+mn-ea"/>
                <a:cs typeface="+mn-cs"/>
              </a:rPr>
              <a:t>termin kolejnego spotkania</a:t>
            </a:r>
          </a:p>
        </p:txBody>
      </p:sp>
      <p:sp>
        <p:nvSpPr>
          <p:cNvPr id="13517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DFF1D580-1280-4692-83DB-9EC0BB5DA833}" type="slidenum">
              <a:rPr lang="pl-PL" smtClean="0"/>
              <a:pPr/>
              <a:t>120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l-PL" sz="2400" smtClean="0">
                <a:solidFill>
                  <a:schemeClr val="tx1"/>
                </a:solidFill>
              </a:rPr>
              <a:t>DEKALOG grupy roboczej</a:t>
            </a:r>
            <a:endParaRPr lang="pl-PL" sz="240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buSzPct val="100000"/>
              <a:buFont typeface="Arial" charset="0"/>
              <a:buAutoNum type="arabicParenR" startAt="5"/>
            </a:pPr>
            <a:r>
              <a:rPr lang="pl-PL" sz="2000" smtClean="0"/>
              <a:t>warto korzystać z możliwości i zasobów różnych służb; policjant, pracownik socjalny, kurator mają uprawnienia do wizyt domowych, co umożliwia także innym specjalistom wizytę w środowisku; możemy zapraszać go do OPS, do siedziby sądu, do komisariatu Policji – miejsce rozmowy też może mieć istotne znaczenie w wywieraniu wpływu na sprawcę, </a:t>
            </a:r>
            <a:br>
              <a:rPr lang="pl-PL" sz="2000" smtClean="0"/>
            </a:br>
            <a:r>
              <a:rPr lang="pl-PL" sz="2000" smtClean="0"/>
              <a:t>a współpraca interdyscyplinarna daje taką możliwość </a:t>
            </a:r>
          </a:p>
          <a:p>
            <a:pPr marL="457200" indent="-457200">
              <a:lnSpc>
                <a:spcPct val="150000"/>
              </a:lnSpc>
              <a:buSzPct val="100000"/>
              <a:buFont typeface="Arial" charset="0"/>
              <a:buAutoNum type="arabicParenR" startAt="5"/>
            </a:pPr>
            <a:r>
              <a:rPr lang="pl-PL" sz="2000" smtClean="0"/>
              <a:t>warto oddzielać działania interwencyjne od pomocy, przede wszystkim psychologicznej</a:t>
            </a:r>
          </a:p>
        </p:txBody>
      </p:sp>
      <p:sp>
        <p:nvSpPr>
          <p:cNvPr id="13619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72B75180-42E4-470F-B96F-D0860DB27F05}" type="slidenum">
              <a:rPr lang="pl-PL" smtClean="0"/>
              <a:pPr/>
              <a:t>121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l-PL" sz="2400" smtClean="0">
                <a:solidFill>
                  <a:schemeClr val="tx1"/>
                </a:solidFill>
              </a:rPr>
              <a:t>DEKALOG grupy roboczej</a:t>
            </a:r>
            <a:endParaRPr lang="pl-PL" sz="240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buSzPct val="100000"/>
              <a:buFont typeface="Arial" charset="0"/>
              <a:buAutoNum type="arabicParenR" startAt="7"/>
            </a:pPr>
            <a:r>
              <a:rPr lang="pl-PL" sz="2000" smtClean="0"/>
              <a:t>wszystkie zadania mogą być prowadzone w toku codziennych czynności, w lokalach służb, przy czym łatwiej się pracuje, gdy pomiędzy instytucjami zawarte jest porozumienie o współpracy</a:t>
            </a:r>
          </a:p>
          <a:p>
            <a:pPr marL="457200" indent="-457200" algn="just">
              <a:lnSpc>
                <a:spcPct val="150000"/>
              </a:lnSpc>
              <a:buSzPct val="100000"/>
              <a:buFont typeface="Arial" charset="0"/>
              <a:buAutoNum type="arabicParenR" startAt="7"/>
            </a:pPr>
            <a:r>
              <a:rPr lang="pl-PL" sz="2000" smtClean="0"/>
              <a:t>jeśli chcemy rozwijać i upowszechniać współpracę interdyscyplinarną, dobrze jest powołać koordynatora lub centrum koordynujące i osobom tym wpisać w zakres obowiązków inicjowanie, tworzenie i rozwijanie pracy zespołów, tak by mogły część swoich godzin służbowych przeznaczyć na takie działania</a:t>
            </a:r>
          </a:p>
        </p:txBody>
      </p:sp>
      <p:sp>
        <p:nvSpPr>
          <p:cNvPr id="137220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1AAA7D4A-3FAE-4986-B213-1433F5D6051B}" type="slidenum">
              <a:rPr lang="pl-PL" smtClean="0"/>
              <a:pPr/>
              <a:t>122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l-PL" sz="2400" smtClean="0">
                <a:solidFill>
                  <a:schemeClr val="tx1"/>
                </a:solidFill>
              </a:rPr>
              <a:t>DEKALOG grupy roboczej</a:t>
            </a:r>
            <a:endParaRPr lang="pl-PL" sz="240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SzPct val="100000"/>
              <a:buFont typeface="Arial" charset="0"/>
              <a:buAutoNum type="arabicParenR" startAt="9"/>
            </a:pPr>
            <a:r>
              <a:rPr lang="pl-PL" sz="2000" smtClean="0"/>
              <a:t>warto pamiętać, że zarówno my - przedstawiciele służb, jak i ludzie, z którymi pracujemy - osoby uwikłane w przemoc - mamy te same cele: żeby było lepiej, żeby był spokój oraz żeby możliwe było godne życie - bez przemocy</a:t>
            </a:r>
          </a:p>
          <a:p>
            <a:pPr marL="457200" indent="-457200">
              <a:lnSpc>
                <a:spcPct val="200000"/>
              </a:lnSpc>
              <a:buSzPct val="100000"/>
              <a:buFont typeface="Arial" charset="0"/>
              <a:buAutoNum type="arabicParenR" startAt="9"/>
            </a:pPr>
            <a:r>
              <a:rPr lang="pl-PL" sz="2000" smtClean="0"/>
              <a:t>to działa i ma sens. </a:t>
            </a:r>
            <a:r>
              <a:rPr lang="pl-PL" sz="2000" b="1" smtClean="0"/>
              <a:t>Warto to robić! </a:t>
            </a:r>
          </a:p>
        </p:txBody>
      </p:sp>
      <p:sp>
        <p:nvSpPr>
          <p:cNvPr id="138244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C48157CA-9488-4944-812F-03164B8B186E}" type="slidenum">
              <a:rPr lang="pl-PL" smtClean="0"/>
              <a:pPr/>
              <a:t>123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Strategie pomocowe kierowane do ofiar przemocy </a:t>
            </a:r>
            <a:b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 rodzinie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pl-PL" sz="2000" b="1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Cel:</a:t>
            </a:r>
            <a:endParaRPr lang="pl-PL" sz="2000" smtClean="0"/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Stworzenie organizacyjnych i kadrowych warunków do udzielania profesjonalnej pomocy ofiarom przemocy w rodzinie.</a:t>
            </a:r>
          </a:p>
        </p:txBody>
      </p:sp>
      <p:sp>
        <p:nvSpPr>
          <p:cNvPr id="13926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A011C22D-8D85-4001-81D9-43ACBBD30915}" type="slidenum">
              <a:rPr lang="pl-PL" smtClean="0"/>
              <a:pPr/>
              <a:t>124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Strategie pomocowe kierowane do ofiar przemocy </a:t>
            </a:r>
            <a:b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 rodzinie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Metody realizacji:</a:t>
            </a:r>
            <a:endParaRPr lang="pl-PL" sz="2000" smtClean="0"/>
          </a:p>
          <a:p>
            <a:pPr algn="just">
              <a:lnSpc>
                <a:spcPct val="150000"/>
              </a:lnSpc>
            </a:pPr>
            <a:r>
              <a:rPr lang="pl-PL" sz="2000" smtClean="0"/>
              <a:t> rozwój sieci instytucji wspierających ofiary przemocy w rodzinie: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smtClean="0"/>
              <a:t>punktów konsultacyjnych dla ofiar przemocy w rodzinie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smtClean="0"/>
              <a:t>ośrodków wsparcia dla ofiar przemocy w rodzinie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smtClean="0"/>
              <a:t>specjalistycznych ośrodków wsparcia dla ofiar przemocy </a:t>
            </a:r>
            <a:br>
              <a:rPr lang="pl-PL" sz="2000" smtClean="0"/>
            </a:br>
            <a:r>
              <a:rPr lang="pl-PL" sz="2000" smtClean="0"/>
              <a:t>w  rodzinie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smtClean="0"/>
              <a:t>domów dla matek z małoletnimi dziećmi i kobiet w ciąży,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smtClean="0"/>
              <a:t>ośrodków interwencji kryzysowej</a:t>
            </a:r>
          </a:p>
        </p:txBody>
      </p:sp>
      <p:sp>
        <p:nvSpPr>
          <p:cNvPr id="14029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5225561E-047C-43FC-B80F-1437361E7657}" type="slidenum">
              <a:rPr lang="pl-PL" smtClean="0"/>
              <a:pPr/>
              <a:t>125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Strategie pomocowe kierowane do ofiar przemocy </a:t>
            </a:r>
            <a:b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 rodzinie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Metody realizacji:</a:t>
            </a:r>
            <a:endParaRPr lang="pl-PL" sz="2000" smtClean="0"/>
          </a:p>
          <a:p>
            <a:pPr algn="just"/>
            <a:r>
              <a:rPr lang="pl-PL" sz="2000" smtClean="0"/>
              <a:t>zwiększenie zakresu działania ogólnopolskiego telefonu zaufania „Niebieska Linia” dla ofiar przemocy w rodzinie łączącego z lokalnymi punktami konsultacyjnymi lub ośrodkami wsparcia</a:t>
            </a:r>
          </a:p>
          <a:p>
            <a:r>
              <a:rPr lang="pl-PL" sz="2000" smtClean="0"/>
              <a:t>stworzenie warunków umożliwiających ofiarom przemocy otrzymanie  w pierwszej kolejności mieszkań socjalnych</a:t>
            </a:r>
          </a:p>
          <a:p>
            <a:r>
              <a:rPr lang="pl-PL" sz="2000" smtClean="0"/>
              <a:t>udostępnienie do publicznej wiadomości informatorów o instytucjach udzielających pomocy w sytuacjach doświadczania przemocy w rodzinie</a:t>
            </a:r>
          </a:p>
        </p:txBody>
      </p:sp>
      <p:sp>
        <p:nvSpPr>
          <p:cNvPr id="14131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669A3CF3-D32E-41C2-9A17-12F3C91A0665}" type="slidenum">
              <a:rPr lang="pl-PL" smtClean="0"/>
              <a:pPr/>
              <a:t>126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Strategie pomocowe kierowane do ofiar przemocy </a:t>
            </a:r>
            <a:b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 rodzinie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50000"/>
              </a:lnSpc>
              <a:buFont typeface="Wingdings" pitchFamily="2" charset="2"/>
              <a:buNone/>
            </a:pPr>
            <a:r>
              <a:rPr lang="pl-PL" sz="2000" b="1" smtClean="0"/>
              <a:t>Podmioty  realizujące Strategie pomocowe:</a:t>
            </a:r>
            <a:endParaRPr lang="pl-PL" sz="2000" smtClean="0"/>
          </a:p>
          <a:p>
            <a:pPr algn="just">
              <a:lnSpc>
                <a:spcPct val="250000"/>
              </a:lnSpc>
            </a:pPr>
            <a:r>
              <a:rPr lang="pl-PL" sz="2000" smtClean="0"/>
              <a:t>jednostki samorządu terytorialnego – szczebel powiatowy   we  współpracy z  organizacjami pozarządowymi</a:t>
            </a:r>
          </a:p>
          <a:p>
            <a:pPr algn="just">
              <a:lnSpc>
                <a:spcPct val="250000"/>
              </a:lnSpc>
            </a:pPr>
            <a:r>
              <a:rPr lang="pl-PL" sz="2000" smtClean="0"/>
              <a:t>jednostki samorządu terytorialnego – szczebel gminny we współpracy z  organizacjami pozarządowymi</a:t>
            </a:r>
          </a:p>
        </p:txBody>
      </p:sp>
      <p:sp>
        <p:nvSpPr>
          <p:cNvPr id="142340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9AC469D9-9008-4C07-8124-645966AE938A}" type="slidenum">
              <a:rPr lang="pl-PL" smtClean="0"/>
              <a:pPr/>
              <a:t>127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r>
              <a:rPr lang="pl-PL" sz="2400" smtClean="0">
                <a:solidFill>
                  <a:schemeClr val="tx1"/>
                </a:solidFill>
              </a:rPr>
              <a:t>Diagnozowanie sytuacji w rodzinie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7772400" cy="4581525"/>
          </a:xfrm>
        </p:spPr>
        <p:txBody>
          <a:bodyPr/>
          <a:lstStyle/>
          <a:p>
            <a:endParaRPr lang="pl-PL" sz="2000" smtClean="0"/>
          </a:p>
        </p:txBody>
      </p:sp>
      <p:sp>
        <p:nvSpPr>
          <p:cNvPr id="143364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445E3201-FEB0-4925-B3EA-5D467D6C5519}" type="slidenum">
              <a:rPr lang="pl-PL" smtClean="0"/>
              <a:pPr/>
              <a:t>128</a:t>
            </a:fld>
            <a:endParaRPr lang="pl-PL" smtClean="0"/>
          </a:p>
        </p:txBody>
      </p:sp>
      <p:sp>
        <p:nvSpPr>
          <p:cNvPr id="5" name="Prostokąt zaokrąglony 4">
            <a:hlinkClick r:id="" action="ppaction://noaction"/>
          </p:cNvPr>
          <p:cNvSpPr/>
          <p:nvPr/>
        </p:nvSpPr>
        <p:spPr>
          <a:xfrm>
            <a:off x="684213" y="2420938"/>
            <a:ext cx="7848600" cy="4318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b="1" dirty="0">
                <a:solidFill>
                  <a:schemeClr val="tx1"/>
                </a:solidFill>
              </a:rPr>
              <a:t>Wywiad środowiskowy – warunki rodzinne</a:t>
            </a:r>
            <a:endParaRPr lang="pl-PL" sz="1600" b="1" dirty="0"/>
          </a:p>
        </p:txBody>
      </p:sp>
      <p:sp>
        <p:nvSpPr>
          <p:cNvPr id="14" name="Prostokąt zaokrąglony 13">
            <a:hlinkClick r:id="" action="ppaction://noaction"/>
          </p:cNvPr>
          <p:cNvSpPr/>
          <p:nvPr/>
        </p:nvSpPr>
        <p:spPr>
          <a:xfrm>
            <a:off x="684213" y="2997200"/>
            <a:ext cx="7848600" cy="4318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b="1" dirty="0">
                <a:solidFill>
                  <a:schemeClr val="tx1"/>
                </a:solidFill>
              </a:rPr>
              <a:t>Ustalenie przejawów przemocy</a:t>
            </a:r>
          </a:p>
        </p:txBody>
      </p:sp>
      <p:sp>
        <p:nvSpPr>
          <p:cNvPr id="15" name="Prostokąt zaokrąglony 14">
            <a:hlinkClick r:id="" action="ppaction://noaction"/>
          </p:cNvPr>
          <p:cNvSpPr/>
          <p:nvPr/>
        </p:nvSpPr>
        <p:spPr>
          <a:xfrm>
            <a:off x="684213" y="3573463"/>
            <a:ext cx="7848600" cy="4318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b="1" dirty="0">
                <a:solidFill>
                  <a:schemeClr val="tx1"/>
                </a:solidFill>
              </a:rPr>
              <a:t>Ocena skali zagrożenia życia, zdrowia ofiary przemocy</a:t>
            </a:r>
          </a:p>
        </p:txBody>
      </p:sp>
      <p:sp>
        <p:nvSpPr>
          <p:cNvPr id="16" name="Prostokąt zaokrąglony 15">
            <a:hlinkClick r:id="" action="ppaction://noaction"/>
          </p:cNvPr>
          <p:cNvSpPr/>
          <p:nvPr/>
        </p:nvSpPr>
        <p:spPr>
          <a:xfrm>
            <a:off x="684213" y="4149725"/>
            <a:ext cx="7848600" cy="4318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b="1" dirty="0">
                <a:solidFill>
                  <a:schemeClr val="tx1"/>
                </a:solidFill>
              </a:rPr>
              <a:t>Określenie prawdopodobnych przyczyn przemocy</a:t>
            </a:r>
          </a:p>
        </p:txBody>
      </p:sp>
      <p:sp>
        <p:nvSpPr>
          <p:cNvPr id="18" name="Prostokąt zaokrąglony 17">
            <a:hlinkClick r:id="" action="ppaction://noaction"/>
          </p:cNvPr>
          <p:cNvSpPr/>
          <p:nvPr/>
        </p:nvSpPr>
        <p:spPr>
          <a:xfrm>
            <a:off x="684213" y="4724400"/>
            <a:ext cx="7848600" cy="433388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b="1" dirty="0">
                <a:solidFill>
                  <a:schemeClr val="tx1"/>
                </a:solidFill>
              </a:rPr>
              <a:t>Rozważenie konieczności powołania grupy roboczej</a:t>
            </a:r>
          </a:p>
        </p:txBody>
      </p:sp>
      <p:sp>
        <p:nvSpPr>
          <p:cNvPr id="19" name="Prostokąt zaokrąglony 18">
            <a:hlinkClick r:id="" action="ppaction://noaction"/>
          </p:cNvPr>
          <p:cNvSpPr/>
          <p:nvPr/>
        </p:nvSpPr>
        <p:spPr>
          <a:xfrm>
            <a:off x="684213" y="5300663"/>
            <a:ext cx="7848600" cy="504825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b="1" dirty="0">
                <a:solidFill>
                  <a:schemeClr val="tx1"/>
                </a:solidFill>
              </a:rPr>
              <a:t>Określenie niezbędnych działań i ich podział na członków grupy</a:t>
            </a:r>
          </a:p>
        </p:txBody>
      </p:sp>
      <p:sp>
        <p:nvSpPr>
          <p:cNvPr id="20" name="Prostokąt zaokrąglony 19">
            <a:hlinkClick r:id="" action="ppaction://noaction"/>
          </p:cNvPr>
          <p:cNvSpPr/>
          <p:nvPr/>
        </p:nvSpPr>
        <p:spPr>
          <a:xfrm>
            <a:off x="684213" y="5949950"/>
            <a:ext cx="7848600" cy="503238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b="1" dirty="0">
                <a:solidFill>
                  <a:schemeClr val="tx1"/>
                </a:solidFill>
              </a:rPr>
              <a:t>Określenie wskaźników kontroli sytuacji w rodzinie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  <p:bldP spid="5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TO JUŻ KONIEC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250000"/>
              </a:lnSpc>
              <a:buFont typeface="Wingdings" pitchFamily="2" charset="2"/>
              <a:buNone/>
            </a:pPr>
            <a:r>
              <a:rPr lang="pl-PL" sz="4400" b="1" smtClean="0">
                <a:solidFill>
                  <a:srgbClr val="FF0000"/>
                </a:solidFill>
              </a:rPr>
              <a:t>Dziękuję za uwagę</a:t>
            </a:r>
          </a:p>
        </p:txBody>
      </p:sp>
      <p:pic>
        <p:nvPicPr>
          <p:cNvPr id="145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221163"/>
            <a:ext cx="19526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Główne kategorie praw ofiary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>
              <a:lnSpc>
                <a:spcPct val="250000"/>
              </a:lnSpc>
              <a:buFont typeface="Wingdings" pitchFamily="2" charset="2"/>
              <a:buNone/>
            </a:pPr>
            <a:r>
              <a:rPr lang="pl-PL" sz="2000" smtClean="0"/>
              <a:t>Prawo do bezpieczeństwa i zakaz ponownego dręczenia ofiary: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pl-PL" sz="2000" smtClean="0"/>
              <a:t>unikanie wtórnej  wiktymizacji 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pl-PL" sz="2000" smtClean="0"/>
              <a:t>prawo do bezpieczeństwa osobistego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pl-PL" sz="2000" smtClean="0"/>
              <a:t>prawo do żądania utajnienia swoich danych osobowych, zastrzeżenia miejsca zamieszkania</a:t>
            </a:r>
            <a:endParaRPr lang="pl-PL" sz="2000" b="1" u="sng" smtClean="0"/>
          </a:p>
        </p:txBody>
      </p:sp>
      <p:sp>
        <p:nvSpPr>
          <p:cNvPr id="2560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AE9DE6-F464-4A13-87DD-16A0812ABFF3}" type="slidenum">
              <a:rPr lang="pl-PL" smtClean="0"/>
              <a:pPr/>
              <a:t>13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Główne kategorie praw ofiary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>
              <a:lnSpc>
                <a:spcPct val="250000"/>
              </a:lnSpc>
              <a:buFont typeface="Wingdings" pitchFamily="2" charset="2"/>
              <a:buNone/>
            </a:pPr>
            <a:r>
              <a:rPr lang="pl-PL" sz="2000" smtClean="0"/>
              <a:t>Prawo do bezpieczeństwa i zakaz ponownego dręczenia ofiary: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pl-PL" sz="2000" smtClean="0"/>
              <a:t>obowiązek przyjęcia każdego zawiadomienia o przestępstwie i podjęcie interwencji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pl-PL" sz="2000" smtClean="0"/>
              <a:t>przesłuchanie w sprawie przestępstwa o podłożu seksualnym powinna prowadzić osoba tej samej płci</a:t>
            </a:r>
            <a:endParaRPr lang="pl-PL" sz="2000" b="1" smtClean="0">
              <a:solidFill>
                <a:schemeClr val="bg2"/>
              </a:solidFill>
            </a:endParaRPr>
          </a:p>
        </p:txBody>
      </p:sp>
      <p:sp>
        <p:nvSpPr>
          <p:cNvPr id="2662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B3E9EF-B814-4761-8DAF-BFAE2D7AD071}" type="slidenum">
              <a:rPr lang="pl-PL" smtClean="0"/>
              <a:pPr/>
              <a:t>14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Główne kategorie praw ofiary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>
              <a:lnSpc>
                <a:spcPct val="250000"/>
              </a:lnSpc>
              <a:buFont typeface="Wingdings" pitchFamily="2" charset="2"/>
              <a:buNone/>
            </a:pPr>
            <a:r>
              <a:rPr lang="pl-PL" sz="2000" smtClean="0"/>
              <a:t>Prawo ofiary jako strony postępowania karnego do wymiaru sprawiedliwości: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pl-PL" sz="2000" smtClean="0"/>
              <a:t>prawo do pomocy i reprezentacji prawnej na tych samych warunkach co oskarżony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pl-PL" sz="2000" smtClean="0"/>
              <a:t>prawo do informacji o toczącym się postępowaniu</a:t>
            </a:r>
          </a:p>
        </p:txBody>
      </p:sp>
      <p:sp>
        <p:nvSpPr>
          <p:cNvPr id="2765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863428-8A5A-4775-AFC5-B2B5B4100E73}" type="slidenum">
              <a:rPr lang="pl-PL" smtClean="0"/>
              <a:pPr/>
              <a:t>15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Główne kategorie praw ofiary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pl-PL" sz="2000" smtClean="0"/>
              <a:t>Prawo ofiary jako strony postępowania karnego do wymiaru sprawiedliwości: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pl-PL" sz="2000" smtClean="0"/>
              <a:t>prawo do udziału w czynnościach postępowania przygotowawczego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pl-PL" sz="2000" smtClean="0"/>
              <a:t>prawo do zebrania dowodów bez dodatkowych kosztów (obdukcja lekarska)</a:t>
            </a:r>
          </a:p>
        </p:txBody>
      </p:sp>
      <p:sp>
        <p:nvSpPr>
          <p:cNvPr id="2867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18EBA6-D3A8-4176-BEED-589EE44DEFEA}" type="slidenum">
              <a:rPr lang="pl-PL" smtClean="0"/>
              <a:pPr/>
              <a:t>16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Główne kategorie praw ofiary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>
              <a:lnSpc>
                <a:spcPct val="250000"/>
              </a:lnSpc>
              <a:buFont typeface="Wingdings" pitchFamily="2" charset="2"/>
              <a:buNone/>
            </a:pPr>
            <a:r>
              <a:rPr lang="pl-PL" sz="2000" smtClean="0"/>
              <a:t>Prawo ofiary jako strony postępowania karnego do wymiaru sprawiedliwości: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pl-PL" sz="2000" smtClean="0"/>
              <a:t>prawo do składania wniosków dowodowych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pl-PL" sz="2000" smtClean="0"/>
              <a:t>prawo do przeglądania akt sprawy i sporządzania odpisów</a:t>
            </a:r>
          </a:p>
        </p:txBody>
      </p:sp>
      <p:sp>
        <p:nvSpPr>
          <p:cNvPr id="2970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0E682C-08D7-47B2-9C5F-07CCF53A8E22}" type="slidenum">
              <a:rPr lang="pl-PL" smtClean="0"/>
              <a:pPr/>
              <a:t>17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Ofiara przemocy domowej w świetle przepisów kpk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pl-PL" sz="2000" smtClean="0"/>
              <a:t>w sprawach o przestępstwa publiczno skargowe może działać jako oskarżyciel posiłkowy – art. 54 kpk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pl-PL" sz="2000" smtClean="0"/>
              <a:t>prawo do złożenia zażalenia na postanowienie o odmowie wszcięcia dochodzenia/śledztwa  albo postanowienie o jego umorzeniu – art. 306 kpk</a:t>
            </a:r>
          </a:p>
        </p:txBody>
      </p:sp>
      <p:sp>
        <p:nvSpPr>
          <p:cNvPr id="3072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02240D-5C84-4862-A80A-5D95E964044E}" type="slidenum">
              <a:rPr lang="pl-PL" smtClean="0"/>
              <a:pPr/>
              <a:t>18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Ofiara przemocy domowej w świetle przepisów kpk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300000"/>
              </a:lnSpc>
              <a:buFont typeface="Wingdings" pitchFamily="2" charset="2"/>
              <a:buChar char="Ø"/>
            </a:pPr>
            <a:r>
              <a:rPr lang="pl-PL" sz="2000" smtClean="0"/>
              <a:t>prawo do składania wniosków dowodowych – art. 167 kpk</a:t>
            </a:r>
          </a:p>
          <a:p>
            <a:pPr>
              <a:lnSpc>
                <a:spcPct val="300000"/>
              </a:lnSpc>
              <a:buClr>
                <a:schemeClr val="bg2"/>
              </a:buClr>
              <a:buSzTx/>
              <a:buFont typeface="Wingdings" pitchFamily="2" charset="2"/>
              <a:buChar char="Ø"/>
            </a:pPr>
            <a:r>
              <a:rPr lang="pl-PL" sz="2000" smtClean="0"/>
              <a:t>prawo do złożenia zażalenia na postanowienie o odmowie wszczęcia dochodzenia/śledztwa  albo o jego umorzeniu </a:t>
            </a:r>
          </a:p>
        </p:txBody>
      </p:sp>
      <p:sp>
        <p:nvSpPr>
          <p:cNvPr id="3174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EBF661-803F-43DE-87DB-195C9D3A0B01}" type="slidenum">
              <a:rPr lang="pl-PL" smtClean="0"/>
              <a:pPr/>
              <a:t>19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800" smtClean="0"/>
              <a:t>Wprowadzenie do zagadnień przemocy domowej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Ofiara przemocy domowej w świetle przepisów kpk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200000"/>
              </a:lnSpc>
              <a:buClr>
                <a:schemeClr val="bg2"/>
              </a:buClr>
              <a:buSzTx/>
              <a:buFont typeface="Wingdings" pitchFamily="2" charset="2"/>
              <a:buChar char="Ø"/>
            </a:pPr>
            <a:r>
              <a:rPr lang="pl-PL" sz="2000" smtClean="0"/>
              <a:t>prawo do domowy składania zeznań przeciwko osobie najbliższej – art. 182 kpk</a:t>
            </a:r>
          </a:p>
          <a:p>
            <a:pPr>
              <a:lnSpc>
                <a:spcPct val="200000"/>
              </a:lnSpc>
              <a:buClr>
                <a:schemeClr val="bg2"/>
              </a:buClr>
              <a:buSzTx/>
              <a:buFont typeface="Wingdings" pitchFamily="2" charset="2"/>
              <a:buChar char="Ø"/>
            </a:pPr>
            <a:r>
              <a:rPr lang="pl-PL" sz="2000" smtClean="0"/>
              <a:t>prawo do odmowy odpowiedzi na poszczególne pytania – art. 183 kpk</a:t>
            </a:r>
          </a:p>
          <a:p>
            <a:pPr>
              <a:lnSpc>
                <a:spcPct val="200000"/>
              </a:lnSpc>
              <a:buClr>
                <a:schemeClr val="bg2"/>
              </a:buClr>
              <a:buSzTx/>
              <a:buFont typeface="Wingdings" pitchFamily="2" charset="2"/>
              <a:buChar char="Ø"/>
            </a:pPr>
            <a:r>
              <a:rPr lang="pl-PL" sz="2000" smtClean="0"/>
              <a:t>prawo żądania zwolnienia z obowiązku złożenia zeznań – art. 185 kpk</a:t>
            </a:r>
          </a:p>
        </p:txBody>
      </p:sp>
      <p:sp>
        <p:nvSpPr>
          <p:cNvPr id="3277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32CBCC-1D66-45A7-B021-CD90BE6535F6}" type="slidenum">
              <a:rPr lang="pl-PL" smtClean="0"/>
              <a:pPr/>
              <a:t>20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Ofiara przemocy domowej w świetle przepisów kpk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300000"/>
              </a:lnSpc>
              <a:buClr>
                <a:schemeClr val="bg2"/>
              </a:buClr>
              <a:buSzTx/>
              <a:buFont typeface="Wingdings" pitchFamily="2" charset="2"/>
              <a:buChar char="Ø"/>
            </a:pPr>
            <a:r>
              <a:rPr lang="pl-PL" sz="2000" smtClean="0"/>
              <a:t>prawo do zastrzeżenia danych dotyczących miejsca zamieszkania – art. 191 kpk</a:t>
            </a:r>
          </a:p>
          <a:p>
            <a:pPr>
              <a:lnSpc>
                <a:spcPct val="300000"/>
              </a:lnSpc>
              <a:buClr>
                <a:schemeClr val="bg2"/>
              </a:buClr>
              <a:buSzTx/>
              <a:buFont typeface="Wingdings" pitchFamily="2" charset="2"/>
              <a:buChar char="Ø"/>
            </a:pPr>
            <a:r>
              <a:rPr lang="pl-PL" sz="2000" smtClean="0"/>
              <a:t>prawo do składania zażaleń</a:t>
            </a:r>
          </a:p>
          <a:p>
            <a:pPr>
              <a:lnSpc>
                <a:spcPct val="300000"/>
              </a:lnSpc>
              <a:buClr>
                <a:schemeClr val="bg2"/>
              </a:buClr>
              <a:buSzTx/>
              <a:buFont typeface="Wingdings" pitchFamily="2" charset="2"/>
              <a:buChar char="Ø"/>
            </a:pPr>
            <a:r>
              <a:rPr lang="pl-PL" sz="2000" smtClean="0"/>
              <a:t>możliwość przejrzenia akt i sporządzenia odpisów – art. 156 kpk</a:t>
            </a:r>
            <a:endParaRPr lang="pl-PL" sz="2000" b="1" smtClean="0">
              <a:solidFill>
                <a:schemeClr val="bg2"/>
              </a:solidFill>
            </a:endParaRPr>
          </a:p>
        </p:txBody>
      </p:sp>
      <p:sp>
        <p:nvSpPr>
          <p:cNvPr id="3379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BF4F21-53C8-4245-95CC-83B281A6B76D}" type="slidenum">
              <a:rPr lang="pl-PL" smtClean="0"/>
              <a:pPr/>
              <a:t>21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Ofiara przemocy domowej w świetle przepisów kk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pl-PL" sz="2000" b="1" smtClean="0"/>
              <a:t>Art. 245.   [Ochrona świadka] </a:t>
            </a:r>
            <a:r>
              <a:rPr lang="pl-PL" sz="2000" smtClean="0"/>
              <a:t> 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pl-PL" sz="2000" smtClean="0"/>
              <a:t>Kto używa przemocy lub groźby bezprawnej w celu wywarcia wpływu na świadka, biegłego, tłumacza, oskarżyciela albo oskarżonego lub w związku z tym narusza jego nietykalność cielesną, 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pl-PL" sz="2000" smtClean="0"/>
              <a:t>podlega karze pozbawienia wolności od 3 miesięcy do lat 5.</a:t>
            </a:r>
          </a:p>
        </p:txBody>
      </p:sp>
      <p:sp>
        <p:nvSpPr>
          <p:cNvPr id="3482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2B2893-C461-446B-87E0-05BD899B6335}" type="slidenum">
              <a:rPr lang="pl-PL" smtClean="0"/>
              <a:pPr/>
              <a:t>22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l-PL" sz="2800" smtClean="0"/>
              <a:t>Nowe regulacje prawne w ustawie </a:t>
            </a:r>
            <a:br>
              <a:rPr lang="pl-PL" sz="2800" smtClean="0"/>
            </a:br>
            <a:r>
              <a:rPr lang="pl-PL" sz="2800" smtClean="0"/>
              <a:t>o przeciwdziałaniu przemocy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Cele nowelizacji ustawy o przeciwdziałaniu przemocy w rodzinie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 algn="just" eaLnBrk="1" hangingPunct="1">
              <a:lnSpc>
                <a:spcPct val="250000"/>
              </a:lnSpc>
              <a:buFontTx/>
              <a:buChar char="-"/>
            </a:pPr>
            <a:r>
              <a:rPr lang="pl-PL" sz="2000" smtClean="0"/>
              <a:t>rozwój profilaktyki jako formy działań zapobiegających zjawisku przemocy w rodzinie</a:t>
            </a:r>
          </a:p>
          <a:p>
            <a:pPr algn="just" eaLnBrk="1" hangingPunct="1">
              <a:lnSpc>
                <a:spcPct val="250000"/>
              </a:lnSpc>
              <a:buFontTx/>
              <a:buChar char="-"/>
            </a:pPr>
            <a:r>
              <a:rPr lang="pl-PL" sz="2000" smtClean="0"/>
              <a:t>zmiana świadomości społeczeństwa</a:t>
            </a:r>
          </a:p>
          <a:p>
            <a:pPr algn="just" eaLnBrk="1" hangingPunct="1">
              <a:lnSpc>
                <a:spcPct val="250000"/>
              </a:lnSpc>
              <a:buFontTx/>
              <a:buChar char="-"/>
            </a:pPr>
            <a:r>
              <a:rPr lang="pl-PL" sz="2000" smtClean="0"/>
              <a:t>skuteczna ochrona ofiar przemocy, w tym w szczególności dzieci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pl-PL" sz="2000" b="1" smtClean="0"/>
          </a:p>
        </p:txBody>
      </p:sp>
      <p:sp>
        <p:nvSpPr>
          <p:cNvPr id="3686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1B0957-36C4-4194-A118-F8A166401B66}" type="slidenum">
              <a:rPr lang="pl-PL" smtClean="0"/>
              <a:pPr/>
              <a:t>24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Kierunki zmian ustawy o przeciwdziałaniu przemocy w rodzinie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 algn="just" eaLnBrk="1" hangingPunct="1">
              <a:lnSpc>
                <a:spcPct val="250000"/>
              </a:lnSpc>
              <a:buFontTx/>
              <a:buChar char="-"/>
            </a:pPr>
            <a:r>
              <a:rPr lang="pl-PL" sz="2000" smtClean="0"/>
              <a:t>możliwość orzekania i skuteczniejszego egzekwowania zakazu zbliżania się do ofiary</a:t>
            </a:r>
          </a:p>
          <a:p>
            <a:pPr algn="just" eaLnBrk="1" hangingPunct="1">
              <a:lnSpc>
                <a:spcPct val="250000"/>
              </a:lnSpc>
              <a:buFontTx/>
              <a:buChar char="-"/>
            </a:pPr>
            <a:r>
              <a:rPr lang="pl-PL" sz="2000" smtClean="0"/>
              <a:t>stworzenie mechanizmów ułatwiających izolację sprawców od ofiar oraz zmiana postaw osób stosujących przemoc w rodzinie</a:t>
            </a:r>
            <a:endParaRPr lang="pl-PL" sz="2000" b="1" smtClean="0"/>
          </a:p>
          <a:p>
            <a:pPr algn="just" eaLnBrk="1" hangingPunct="1">
              <a:lnSpc>
                <a:spcPct val="250000"/>
              </a:lnSpc>
              <a:buFontTx/>
              <a:buChar char="-"/>
            </a:pPr>
            <a:r>
              <a:rPr lang="pl-PL" sz="2000" smtClean="0"/>
              <a:t>praca ze sprawcą przemocy domowej</a:t>
            </a:r>
            <a:endParaRPr lang="pl-PL" sz="2200" smtClean="0"/>
          </a:p>
        </p:txBody>
      </p:sp>
      <p:sp>
        <p:nvSpPr>
          <p:cNvPr id="3789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1E005C-101D-4022-BD2A-DD3A7A0FC9C6}" type="slidenum">
              <a:rPr lang="pl-PL" smtClean="0"/>
              <a:pPr/>
              <a:t>25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Uzasadnienie zmian ustawy o przeciwdziałaniu przemocy w rodzinie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 algn="just" eaLnBrk="1" hangingPunct="1">
              <a:lnSpc>
                <a:spcPct val="250000"/>
              </a:lnSpc>
              <a:buFontTx/>
              <a:buNone/>
            </a:pPr>
            <a:r>
              <a:rPr lang="pl-PL" sz="2000" smtClean="0"/>
              <a:t>Wskazanie, że przemoc w rodzinie nie jest kwestią obyczajową, ale </a:t>
            </a:r>
            <a:r>
              <a:rPr lang="pl-PL" sz="2000" b="1" smtClean="0"/>
              <a:t>problemem naruszania podstawowych praw i wolności człowieka</a:t>
            </a:r>
            <a:r>
              <a:rPr lang="pl-PL" sz="2000" smtClean="0"/>
              <a:t>, a państwo budując warunki do zapobiegania </a:t>
            </a:r>
            <a:br>
              <a:rPr lang="pl-PL" sz="2000" smtClean="0"/>
            </a:br>
            <a:r>
              <a:rPr lang="pl-PL" sz="2000" smtClean="0"/>
              <a:t>i ograniczania przemocy w rodzinie, wypełnia swoja rolę gwaranta bezpieczeństwa obywateli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pl-PL" sz="2000" b="1" smtClean="0"/>
          </a:p>
        </p:txBody>
      </p:sp>
      <p:sp>
        <p:nvSpPr>
          <p:cNvPr id="3891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A0418A-7C02-4639-87F9-7E7B207E5C48}" type="slidenum">
              <a:rPr lang="pl-PL" smtClean="0"/>
              <a:pPr/>
              <a:t>26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Poprzednie brzmienie preambuły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 eaLnBrk="1" hangingPunct="1">
              <a:lnSpc>
                <a:spcPct val="300000"/>
              </a:lnSpc>
              <a:buFontTx/>
              <a:buNone/>
            </a:pPr>
            <a:r>
              <a:rPr lang="pl-PL" sz="2000" smtClean="0"/>
              <a:t>" W celu zwiększenia skuteczności przeciwdziałania przemocy w rodzinie oraz inicjowania i wspierania działań polegających na podnoszeniu świadomości społecznej w zakresie przyczyn i skutków przemocy w rodzinie stanowi się, co następuje:"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pl-PL" sz="2000" b="1" smtClean="0"/>
          </a:p>
        </p:txBody>
      </p:sp>
      <p:sp>
        <p:nvSpPr>
          <p:cNvPr id="3994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40F9DF-633E-406D-BA64-1EF7850A92E7}" type="slidenum">
              <a:rPr lang="pl-PL" smtClean="0"/>
              <a:pPr/>
              <a:t>27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NOWE brzmienie preambuły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 algn="just" eaLnBrk="1" hangingPunct="1">
              <a:lnSpc>
                <a:spcPct val="200000"/>
              </a:lnSpc>
              <a:buFontTx/>
              <a:buNone/>
            </a:pPr>
            <a:r>
              <a:rPr lang="pl-PL" sz="2000" smtClean="0"/>
              <a:t>Uznając, że przemoc w rodzinie narusza podstawowe </a:t>
            </a:r>
            <a:r>
              <a:rPr lang="pl-PL" sz="2000" b="1" smtClean="0"/>
              <a:t>prawa człowieka,</a:t>
            </a:r>
            <a:r>
              <a:rPr lang="pl-PL" sz="2000" smtClean="0"/>
              <a:t> w tym </a:t>
            </a:r>
            <a:r>
              <a:rPr lang="pl-PL" sz="2000" b="1" smtClean="0"/>
              <a:t>prawo do życia i zdrowia </a:t>
            </a:r>
            <a:r>
              <a:rPr lang="pl-PL" sz="2000" smtClean="0"/>
              <a:t>oraz </a:t>
            </a:r>
            <a:r>
              <a:rPr lang="pl-PL" sz="2000" b="1" smtClean="0"/>
              <a:t>poszanowania godności osobistej</a:t>
            </a:r>
            <a:r>
              <a:rPr lang="pl-PL" sz="2000" smtClean="0"/>
              <a:t>, a władze publiczne mają obowiązek zapewnić wszystkim obywatelom i obywatelkom równe traktowanie i poszanowanie praw i wolności, a także w celu zwiększania skuteczności przeciwdziałania przemocy w rodzinie stanowi się, co następuje :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pl-PL" sz="2000" b="1" smtClean="0"/>
          </a:p>
        </p:txBody>
      </p:sp>
      <p:sp>
        <p:nvSpPr>
          <p:cNvPr id="4096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88CE46-E506-4BB2-8789-EC5A8461109E}" type="slidenum">
              <a:rPr lang="pl-PL" smtClean="0"/>
              <a:pPr/>
              <a:t>28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Formy pomocy – art. 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Osobie dotkniętej przemocą w rodzinie udziela się bezpłatnej pomocy, w szczególności w formie: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1) </a:t>
            </a:r>
            <a:r>
              <a:rPr lang="pl-PL" sz="2000" smtClean="0"/>
              <a:t> poradnictwa medycznego, psychologicznego, prawnego, socjalnego, zawodowego i rodzinnego; 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2) </a:t>
            </a:r>
            <a:r>
              <a:rPr lang="pl-PL" sz="2000" smtClean="0"/>
              <a:t> ochrony przed dalszym krzywdzeniem, przez uniemożliwienie osobom stosującym przemoc korzystania ze wspólnie zajmowanego z innymi członkami rodziny mieszkania oraz zakazanie kontaktowania się i zbliżania się do osoby pokrzywdzonej;   </a:t>
            </a:r>
          </a:p>
        </p:txBody>
      </p:sp>
      <p:sp>
        <p:nvSpPr>
          <p:cNvPr id="4198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1CF385-B4E4-4A7E-97A3-E66DECCD4690}" type="slidenum">
              <a:rPr lang="pl-PL" smtClean="0"/>
              <a:pPr/>
              <a:t>29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PRZEMOC DOMOWA w rozumieniu ustawy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105275"/>
          </a:xfrm>
        </p:spPr>
        <p:txBody>
          <a:bodyPr/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>
                <a:solidFill>
                  <a:srgbClr val="003366"/>
                </a:solidFill>
              </a:rPr>
              <a:t>jednorazowe albo powtarzające się umyślne działanie lub zaniechanie naruszające prawa lub dobra osobiste członka rodziny, w szczególności narażające te osoby na niebezpieczeństwo utraty życia, zdrowia, naruszające ich godność, nietykalność cielesną wolność, w tym seksualną powodujące szkody na ich zdrowiu fizycznym lub psychicznym, a także wywołujące cierpienia i krzywdy moralne u osób dotkniętych przemocą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pl-PL" sz="2000" smtClean="0">
              <a:solidFill>
                <a:srgbClr val="003366"/>
              </a:solidFill>
            </a:endParaRPr>
          </a:p>
        </p:txBody>
      </p:sp>
      <p:sp>
        <p:nvSpPr>
          <p:cNvPr id="1536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A9940D-B78C-4F45-A0C3-28AF36FF4506}" type="slidenum">
              <a:rPr lang="pl-PL" smtClean="0"/>
              <a:pPr/>
              <a:t>3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Formy pomocy – art. 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l-PL" sz="2000" smtClean="0"/>
              <a:t>Osobie dotkniętej przemocą w rodzinie udziela się bezpłatnej pomocy, w szczególności w formie: </a:t>
            </a:r>
          </a:p>
          <a:p>
            <a:pPr algn="just">
              <a:buFont typeface="Wingdings" pitchFamily="2" charset="2"/>
              <a:buNone/>
            </a:pPr>
            <a:r>
              <a:rPr lang="pl-PL" sz="2000" b="1" smtClean="0"/>
              <a:t>3) </a:t>
            </a:r>
            <a:r>
              <a:rPr lang="pl-PL" sz="2000" smtClean="0"/>
              <a:t> zapewnienia osobie dotkniętej przemocą w rodzinie bezpiecznego schronienia w specjalistycznym ośrodku wsparcia dla ofiar przemocy w rodzinie; </a:t>
            </a:r>
          </a:p>
          <a:p>
            <a:pPr algn="just">
              <a:buFont typeface="Wingdings" pitchFamily="2" charset="2"/>
              <a:buNone/>
            </a:pPr>
            <a:r>
              <a:rPr lang="pl-PL" sz="2000" b="1" smtClean="0"/>
              <a:t>4) </a:t>
            </a:r>
            <a:r>
              <a:rPr lang="pl-PL" sz="2000" smtClean="0"/>
              <a:t> badania lekarskiego w celu ustalenia przyczyn i rodzaju uszkodzeń ciała związanych z użyciem przemocy w rodzinie oraz wydania zaświadczenia lekarskiego w tym przedmiocie; </a:t>
            </a:r>
          </a:p>
          <a:p>
            <a:pPr algn="just">
              <a:buFont typeface="Wingdings" pitchFamily="2" charset="2"/>
              <a:buNone/>
            </a:pPr>
            <a:r>
              <a:rPr lang="pl-PL" sz="2000" b="1" smtClean="0"/>
              <a:t>5) </a:t>
            </a:r>
            <a:r>
              <a:rPr lang="pl-PL" sz="2000" smtClean="0"/>
              <a:t> zapewnienia osobie dotkniętej przemocą w rodzinie, która nie ma tytułu prawnego do zajmowanego wspólnie ze sprawcą przemocy lokalu, pomocy w uzyskaniu mieszkania. </a:t>
            </a:r>
          </a:p>
        </p:txBody>
      </p:sp>
      <p:sp>
        <p:nvSpPr>
          <p:cNvPr id="4301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66E47-4FF8-4A63-AB2C-41645CF8A911}" type="slidenum">
              <a:rPr lang="pl-PL" smtClean="0"/>
              <a:pPr/>
              <a:t>30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Współpraca administracji publicznej – art. 6, 8 i 8a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l-PL" sz="2000" smtClean="0"/>
              <a:t>Problematyka przemocy domowej staje się zagadnieniem interdyscyplinarnym, a zadania w tym zakresie scedowano na organy administracji rządowej jak i samorządowej.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l-PL" sz="2000" smtClean="0"/>
              <a:t>Do systemu organów </a:t>
            </a:r>
            <a:r>
              <a:rPr lang="pl-PL" sz="2000" u="sng" smtClean="0"/>
              <a:t>włączono</a:t>
            </a:r>
            <a:r>
              <a:rPr lang="pl-PL" sz="2000" smtClean="0"/>
              <a:t> także Prokuratora Generalnego: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l-PL" sz="2000" b="1" i="1" smtClean="0"/>
              <a:t>„</a:t>
            </a:r>
            <a:r>
              <a:rPr lang="pl-PL" sz="2000" i="1" smtClean="0"/>
              <a:t>Do zadań Prokuratora Generalnego należy opracowywanie </a:t>
            </a:r>
            <a:br>
              <a:rPr lang="pl-PL" sz="2000" i="1" smtClean="0"/>
            </a:br>
            <a:r>
              <a:rPr lang="pl-PL" sz="2000" i="1" smtClean="0"/>
              <a:t>i wydawanie co najmniej raz na dwa lata wytycznych dotyczących zasad postępowania powszechnych jednostek organizacyjnych prokuratury w zakresie przeciwdziałania przemocy w rodzinie”.</a:t>
            </a:r>
          </a:p>
        </p:txBody>
      </p:sp>
      <p:sp>
        <p:nvSpPr>
          <p:cNvPr id="4403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D1DD27-3367-456E-B4FA-FE0B5E57BAA3}" type="slidenum">
              <a:rPr lang="pl-PL" smtClean="0"/>
              <a:pPr/>
              <a:t>31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Tworzenie zespołów interdyscyplinarnych – art. 9a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 eaLnBrk="1" hangingPunct="1">
              <a:lnSpc>
                <a:spcPct val="300000"/>
              </a:lnSpc>
              <a:buFontTx/>
              <a:buNone/>
            </a:pPr>
            <a:r>
              <a:rPr lang="pl-PL" sz="2000" smtClean="0"/>
              <a:t>Na gminę nałożono obowiązek tworzenia zespołów interdyscyplinarnych, złożonych z przedstawicieli służb zajmujących się przeciwdziałaniem przemocy (Policja, służba zdrowia, oświata, pomoc społeczna, kuratorzy sądowi itd.)</a:t>
            </a:r>
          </a:p>
        </p:txBody>
      </p:sp>
      <p:sp>
        <p:nvSpPr>
          <p:cNvPr id="4506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13A8B8-C306-4429-9E41-CA0D1FDDCA73}" type="slidenum">
              <a:rPr lang="pl-PL" smtClean="0"/>
              <a:pPr/>
              <a:t>32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Prawny obowiązek powiadomienia – art. 12 ust. 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 eaLnBrk="1" hangingPunct="1">
              <a:lnSpc>
                <a:spcPct val="250000"/>
              </a:lnSpc>
              <a:buFontTx/>
              <a:buNone/>
            </a:pPr>
            <a:r>
              <a:rPr lang="pl-PL" sz="2000" smtClean="0"/>
              <a:t>Osoby, które w związku z wykonywaniem swoich obowiązków służbowych lub zawodowych powzięły podejrzenie </a:t>
            </a:r>
            <a:br>
              <a:rPr lang="pl-PL" sz="2000" smtClean="0"/>
            </a:br>
            <a:r>
              <a:rPr lang="pl-PL" sz="2000" smtClean="0"/>
              <a:t>o popełnieniu ściganego z urzędu przestępstwa z użyciem przemocy w rodzinie, </a:t>
            </a:r>
            <a:r>
              <a:rPr lang="pl-PL" sz="2000" u="sng" smtClean="0"/>
              <a:t>niezwłocznie</a:t>
            </a:r>
            <a:r>
              <a:rPr lang="pl-PL" sz="2000" smtClean="0"/>
              <a:t> zawiadamiają o tym Policję lub prokuratora. </a:t>
            </a:r>
          </a:p>
          <a:p>
            <a:pPr eaLnBrk="1" hangingPunct="1">
              <a:buFontTx/>
              <a:buNone/>
            </a:pPr>
            <a:endParaRPr lang="pl-PL" sz="2000" smtClean="0"/>
          </a:p>
        </p:txBody>
      </p:sp>
      <p:sp>
        <p:nvSpPr>
          <p:cNvPr id="4608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12A35-CE74-4793-8BD2-4D16BD783B13}" type="slidenum">
              <a:rPr lang="pl-PL" smtClean="0"/>
              <a:pPr/>
              <a:t>33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Społeczny obowiązek powiadomienia – art. 12 ust.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 eaLnBrk="1" hangingPunct="1">
              <a:lnSpc>
                <a:spcPct val="300000"/>
              </a:lnSpc>
              <a:buFontTx/>
              <a:buNone/>
            </a:pPr>
            <a:r>
              <a:rPr lang="pl-PL" sz="2000" smtClean="0"/>
              <a:t>Osoby będące świadkami przemocy w rodzinie powinny zawiadomić o tym Policję, prokuratora lub inny podmiot działający na rzecz przeciwdziałania przemocy w rodzinie. </a:t>
            </a:r>
          </a:p>
          <a:p>
            <a:pPr eaLnBrk="1" hangingPunct="1">
              <a:buFontTx/>
              <a:buNone/>
            </a:pPr>
            <a:endParaRPr lang="pl-PL" sz="2000" smtClean="0"/>
          </a:p>
        </p:txBody>
      </p:sp>
      <p:sp>
        <p:nvSpPr>
          <p:cNvPr id="4710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78578E-E44E-4902-B834-15C5070BC0EB}" type="slidenum">
              <a:rPr lang="pl-PL" smtClean="0"/>
              <a:pPr/>
              <a:t>34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Odebranie dziecka – art. 12 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buFontTx/>
              <a:buNone/>
            </a:pPr>
            <a:r>
              <a:rPr lang="pl-PL" sz="2000" smtClean="0">
                <a:ea typeface="Calibri" pitchFamily="34" charset="0"/>
                <a:cs typeface="Arial" charset="0"/>
              </a:rPr>
              <a:t>W razie bezpośredniego zagrożenia życia lub zdrowia dziecka </a:t>
            </a:r>
            <a:br>
              <a:rPr lang="pl-PL" sz="2000" smtClean="0">
                <a:ea typeface="Calibri" pitchFamily="34" charset="0"/>
                <a:cs typeface="Arial" charset="0"/>
              </a:rPr>
            </a:br>
            <a:r>
              <a:rPr lang="pl-PL" sz="2000" smtClean="0">
                <a:ea typeface="Calibri" pitchFamily="34" charset="0"/>
                <a:cs typeface="Arial" charset="0"/>
              </a:rPr>
              <a:t>w związku z przemocą w rodzinie pracownik socjalny wykonujący obowiązki służbowe ma prawo odebrać dziecko z rodziny </a:t>
            </a:r>
            <a:br>
              <a:rPr lang="pl-PL" sz="2000" smtClean="0">
                <a:ea typeface="Calibri" pitchFamily="34" charset="0"/>
                <a:cs typeface="Arial" charset="0"/>
              </a:rPr>
            </a:br>
            <a:r>
              <a:rPr lang="pl-PL" sz="2000" smtClean="0">
                <a:ea typeface="Calibri" pitchFamily="34" charset="0"/>
                <a:cs typeface="Arial" charset="0"/>
              </a:rPr>
              <a:t>i umieścić je u innej niezamieszkującej wspólnie osoby najbliższej, w rozumieniu art. 115 § 11 kodeksu karnego, w rodzinie zastępczej lub w całodobowej placówce opiekuńczo-wychowawczej. </a:t>
            </a:r>
          </a:p>
        </p:txBody>
      </p:sp>
      <p:sp>
        <p:nvSpPr>
          <p:cNvPr id="4813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E905D-1C4C-4132-BAEE-6A3B1F0DF4B4}" type="slidenum">
              <a:rPr lang="pl-PL" smtClean="0"/>
              <a:pPr/>
              <a:t>35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Odebranie dziecka – art. 12 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marL="0" indent="0" algn="just">
              <a:lnSpc>
                <a:spcPct val="300000"/>
              </a:lnSpc>
              <a:buFontTx/>
              <a:buNone/>
            </a:pPr>
            <a:r>
              <a:rPr lang="pl-PL" sz="2000" smtClean="0">
                <a:ea typeface="Calibri" pitchFamily="34" charset="0"/>
                <a:cs typeface="Arial" charset="0"/>
              </a:rPr>
              <a:t>Decyzję podejmuje </a:t>
            </a:r>
            <a:r>
              <a:rPr lang="pl-PL" sz="2000" b="1" smtClean="0">
                <a:ea typeface="Calibri" pitchFamily="34" charset="0"/>
                <a:cs typeface="Arial" charset="0"/>
              </a:rPr>
              <a:t>pracownik socjalny </a:t>
            </a:r>
            <a:r>
              <a:rPr lang="pl-PL" sz="2000" smtClean="0">
                <a:ea typeface="Calibri" pitchFamily="34" charset="0"/>
                <a:cs typeface="Arial" charset="0"/>
              </a:rPr>
              <a:t>wspólnie </a:t>
            </a:r>
            <a:br>
              <a:rPr lang="pl-PL" sz="2000" smtClean="0">
                <a:ea typeface="Calibri" pitchFamily="34" charset="0"/>
                <a:cs typeface="Arial" charset="0"/>
              </a:rPr>
            </a:br>
            <a:r>
              <a:rPr lang="pl-PL" sz="2000" smtClean="0">
                <a:ea typeface="Calibri" pitchFamily="34" charset="0"/>
                <a:cs typeface="Arial" charset="0"/>
              </a:rPr>
              <a:t>z funkcjonariuszem Policji, a także z lekarzem, lub ratownikiem medycznym, lub pielęgniarką</a:t>
            </a:r>
          </a:p>
        </p:txBody>
      </p:sp>
      <p:sp>
        <p:nvSpPr>
          <p:cNvPr id="4915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47EFC-FA38-4F43-A6DE-A2D42D10AA09}" type="slidenum">
              <a:rPr lang="pl-PL" smtClean="0"/>
              <a:pPr/>
              <a:t>36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Odebranie dziecka – art. 12 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pl-PL" sz="2000" smtClean="0">
                <a:ea typeface="Calibri" pitchFamily="34" charset="0"/>
                <a:cs typeface="Arial" charset="0"/>
              </a:rPr>
              <a:t>Pracownik socjalny ma w takiej sytuacji obowiązek powiadomienia sądu opiekuńczego o odebraniu dziecka z rodziny i umieszczeniu go u niezamieszkującej wspólnie osoby najbliższej, w rodzinie zastępczej lub w całodobowej placówce opiekuńczo-wychowawczej. Czyni to niezwłocznie, nie później jednak niż </a:t>
            </a:r>
            <a:br>
              <a:rPr lang="pl-PL" sz="2000" smtClean="0">
                <a:ea typeface="Calibri" pitchFamily="34" charset="0"/>
                <a:cs typeface="Arial" charset="0"/>
              </a:rPr>
            </a:br>
            <a:r>
              <a:rPr lang="pl-PL" sz="2000" smtClean="0">
                <a:ea typeface="Calibri" pitchFamily="34" charset="0"/>
                <a:cs typeface="Arial" charset="0"/>
              </a:rPr>
              <a:t>w ciągu 24 godzin</a:t>
            </a:r>
          </a:p>
        </p:txBody>
      </p:sp>
      <p:sp>
        <p:nvSpPr>
          <p:cNvPr id="5018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DEA708-BAA0-4580-89D2-DC019304C1CD}" type="slidenum">
              <a:rPr lang="pl-PL" smtClean="0"/>
              <a:pPr/>
              <a:t>37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Odebranie dziecka – art. 12 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marL="0" indent="0" algn="just">
              <a:lnSpc>
                <a:spcPct val="300000"/>
              </a:lnSpc>
              <a:spcBef>
                <a:spcPct val="0"/>
              </a:spcBef>
              <a:buFontTx/>
              <a:buNone/>
            </a:pPr>
            <a:r>
              <a:rPr lang="pl-PL" sz="2000" smtClean="0"/>
              <a:t>Rodzicom, opiekunom prawnym lub faktycznym przysługuje zażalenie do sądu opiekuńczego na fakt odebranie dziecka. </a:t>
            </a:r>
          </a:p>
          <a:p>
            <a:pPr marL="0" indent="0" algn="just">
              <a:lnSpc>
                <a:spcPct val="300000"/>
              </a:lnSpc>
              <a:spcBef>
                <a:spcPct val="0"/>
              </a:spcBef>
              <a:buFontTx/>
              <a:buNone/>
            </a:pPr>
            <a:r>
              <a:rPr lang="pl-PL" sz="2000" smtClean="0"/>
              <a:t>W zażaleniu można domagać się zbadania zasadności i legalności odebrania dziecka oraz prawidłowości jego dokonania. </a:t>
            </a:r>
            <a:r>
              <a:rPr lang="pl-PL" sz="2000" smtClean="0">
                <a:ea typeface="Calibri" pitchFamily="34" charset="0"/>
                <a:cs typeface="Arial" charset="0"/>
              </a:rPr>
              <a:t> </a:t>
            </a:r>
            <a:endParaRPr lang="pl-PL" sz="2000" smtClean="0"/>
          </a:p>
        </p:txBody>
      </p:sp>
      <p:sp>
        <p:nvSpPr>
          <p:cNvPr id="5120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C59571-1B6E-45D7-A402-2B740E1330B7}" type="slidenum">
              <a:rPr lang="pl-PL" smtClean="0"/>
              <a:pPr/>
              <a:t>38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Odebranie dziecka – art. 12 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marL="0" indent="0" algn="just">
              <a:lnSpc>
                <a:spcPct val="300000"/>
              </a:lnSpc>
              <a:spcBef>
                <a:spcPct val="0"/>
              </a:spcBef>
              <a:buFontTx/>
              <a:buNone/>
            </a:pPr>
            <a:r>
              <a:rPr lang="pl-PL" sz="2000" smtClean="0">
                <a:ea typeface="Calibri" pitchFamily="34" charset="0"/>
                <a:cs typeface="Arial" charset="0"/>
              </a:rPr>
              <a:t>Zażalenie może być wniesione za pośrednictwem pracownika socjalnego lub funkcjonariusza Policji, którzy dokonali odebrania dziecka. W takim przypadku zażalenie podlega niezwłocznemu przekazaniu do sądu opiekuńczego </a:t>
            </a:r>
          </a:p>
        </p:txBody>
      </p:sp>
      <p:sp>
        <p:nvSpPr>
          <p:cNvPr id="5222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20F43-6E15-4BA0-A8B2-220583441402}" type="slidenum">
              <a:rPr lang="pl-PL" smtClean="0"/>
              <a:pPr/>
              <a:t>39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Pojęcie członka rodziny w rozumieniu ustawy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105275"/>
          </a:xfrm>
        </p:spPr>
        <p:txBody>
          <a:bodyPr/>
          <a:lstStyle/>
          <a:p>
            <a:pPr algn="just">
              <a:lnSpc>
                <a:spcPct val="300000"/>
              </a:lnSpc>
              <a:buFont typeface="Wingdings" pitchFamily="2" charset="2"/>
              <a:buNone/>
            </a:pPr>
            <a:r>
              <a:rPr lang="pl-PL" sz="2000" smtClean="0"/>
              <a:t>Należy przez to rozumieć osobę najbliższą w rozumieniu </a:t>
            </a:r>
            <a:br>
              <a:rPr lang="pl-PL" sz="2000" smtClean="0"/>
            </a:br>
            <a:r>
              <a:rPr lang="pl-PL" sz="2000" smtClean="0"/>
              <a:t>art. 115 § 11 kodeksu karnego, a także inną osobę wspólnie zamieszkującą lub gospodarującą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endParaRPr lang="pl-PL" sz="2000" b="1" smtClean="0"/>
          </a:p>
        </p:txBody>
      </p:sp>
      <p:sp>
        <p:nvSpPr>
          <p:cNvPr id="1638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6F4193-6AC1-4BB5-898F-A8A08892A234}" type="slidenum">
              <a:rPr lang="pl-PL" smtClean="0"/>
              <a:pPr/>
              <a:t>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Odebranie dziecka – art. 12 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marL="0" indent="0" algn="just">
              <a:lnSpc>
                <a:spcPct val="250000"/>
              </a:lnSpc>
              <a:spcBef>
                <a:spcPct val="0"/>
              </a:spcBef>
              <a:buFontTx/>
              <a:buNone/>
              <a:defRPr/>
            </a:pPr>
            <a:r>
              <a:rPr lang="pl-PL" sz="2000" dirty="0" smtClean="0">
                <a:ea typeface="Calibri" pitchFamily="34" charset="0"/>
                <a:cs typeface="Arial" pitchFamily="34" charset="0"/>
              </a:rPr>
              <a:t>Sąd rozpatruje zażalenie </a:t>
            </a:r>
            <a:r>
              <a:rPr lang="pl-PL" sz="2000" u="sng" dirty="0" smtClean="0">
                <a:ea typeface="Calibri" pitchFamily="34" charset="0"/>
                <a:cs typeface="Arial" pitchFamily="34" charset="0"/>
              </a:rPr>
              <a:t>niezwłocznie, nie później jednak niż </a:t>
            </a:r>
            <a:br>
              <a:rPr lang="pl-PL" sz="2000" u="sng" dirty="0" smtClean="0">
                <a:ea typeface="Calibri" pitchFamily="34" charset="0"/>
                <a:cs typeface="Arial" pitchFamily="34" charset="0"/>
              </a:rPr>
            </a:br>
            <a:r>
              <a:rPr lang="pl-PL" sz="2000" u="sng" dirty="0" smtClean="0">
                <a:ea typeface="Calibri" pitchFamily="34" charset="0"/>
                <a:cs typeface="Arial" pitchFamily="34" charset="0"/>
              </a:rPr>
              <a:t>w ciągu 24 godzin.</a:t>
            </a:r>
            <a:r>
              <a:rPr lang="pl-PL" sz="2000" dirty="0" smtClean="0">
                <a:ea typeface="Calibri" pitchFamily="34" charset="0"/>
                <a:cs typeface="Arial" pitchFamily="34" charset="0"/>
              </a:rPr>
              <a:t> W razie uznania bezzasadności lub nielegalności odebrania dziecka sąd zarządza natychmiastowe przekazanie dziecka rodzicom, opiekunom prawnym lub faktycznym, od których dziecko zostało odebrane </a:t>
            </a:r>
            <a:endParaRPr lang="pl-PL" sz="2000" dirty="0" smtClean="0"/>
          </a:p>
          <a:p>
            <a:pPr algn="just">
              <a:lnSpc>
                <a:spcPct val="2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pl-PL" sz="2000" dirty="0" smtClean="0">
              <a:ea typeface="Calibri" pitchFamily="34" charset="0"/>
              <a:cs typeface="Arial" charset="0"/>
            </a:endParaRPr>
          </a:p>
        </p:txBody>
      </p:sp>
      <p:sp>
        <p:nvSpPr>
          <p:cNvPr id="5325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F5C998-EE47-4C0A-BC1A-3AA9FCBE4B83}" type="slidenum">
              <a:rPr lang="pl-PL" smtClean="0"/>
              <a:pPr/>
              <a:t>40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Odebranie dziecka – art. 12 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marL="0" indent="0" algn="just">
              <a:lnSpc>
                <a:spcPct val="300000"/>
              </a:lnSpc>
              <a:spcBef>
                <a:spcPct val="0"/>
              </a:spcBef>
              <a:buFontTx/>
              <a:buNone/>
              <a:defRPr/>
            </a:pPr>
            <a:r>
              <a:rPr lang="pl-PL" sz="2000" dirty="0" smtClean="0">
                <a:ea typeface="Calibri" pitchFamily="34" charset="0"/>
                <a:cs typeface="Arial" pitchFamily="34" charset="0"/>
              </a:rPr>
              <a:t>W przypadku stwierdzenia bezzasadności, nielegalności lub nieprawidłowości odebrania dziecka sąd zawiadamia o tym przełożonych osób, które dokonały odebrania</a:t>
            </a:r>
            <a:endParaRPr lang="pl-PL" sz="2000" dirty="0" smtClean="0"/>
          </a:p>
          <a:p>
            <a:pPr algn="just">
              <a:lnSpc>
                <a:spcPct val="30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pl-PL" sz="2000" dirty="0" smtClean="0">
              <a:ea typeface="Calibri" pitchFamily="34" charset="0"/>
              <a:cs typeface="Arial" charset="0"/>
            </a:endParaRPr>
          </a:p>
        </p:txBody>
      </p:sp>
      <p:sp>
        <p:nvSpPr>
          <p:cNvPr id="5427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433907-A1EF-4E46-9FB8-B367BED378EE}" type="slidenum">
              <a:rPr lang="pl-PL" smtClean="0"/>
              <a:pPr/>
              <a:t>41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Odebranie dziecka – art. 12 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pl-PL" sz="2000" smtClean="0">
                <a:ea typeface="Calibri" pitchFamily="34" charset="0"/>
                <a:cs typeface="Arial" charset="0"/>
              </a:rPr>
              <a:t>O prawie do złożenia zażalenia, wraz ze wskazaniem sądu opiekuńczego właściwego miejscowo do jego rozpatrzenia, pracownik socjalny lub funkcjonariusz Policji poucza rodziców, opiekunów prawnych lub faktycznych dziecka. </a:t>
            </a:r>
            <a:r>
              <a:rPr lang="pl-PL" sz="2000" b="1" smtClean="0">
                <a:ea typeface="Calibri" pitchFamily="34" charset="0"/>
                <a:cs typeface="Arial" charset="0"/>
              </a:rPr>
              <a:t>Pouczenie to należy wręczyć na piśmie</a:t>
            </a:r>
            <a:endParaRPr lang="pl-PL" sz="2000" smtClean="0">
              <a:ea typeface="Calibri" pitchFamily="34" charset="0"/>
              <a:cs typeface="Arial" charset="0"/>
            </a:endParaRPr>
          </a:p>
          <a:p>
            <a:pPr algn="just">
              <a:lnSpc>
                <a:spcPct val="250000"/>
              </a:lnSpc>
              <a:spcBef>
                <a:spcPct val="0"/>
              </a:spcBef>
              <a:buFont typeface="Wingdings" pitchFamily="2" charset="2"/>
              <a:buNone/>
            </a:pPr>
            <a:endParaRPr lang="pl-PL" sz="2000" smtClean="0">
              <a:ea typeface="Calibri" pitchFamily="34" charset="0"/>
              <a:cs typeface="Arial" charset="0"/>
            </a:endParaRPr>
          </a:p>
        </p:txBody>
      </p:sp>
      <p:sp>
        <p:nvSpPr>
          <p:cNvPr id="5530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88F8DB-3BAC-491C-8428-B2F512909AD7}" type="slidenum">
              <a:rPr lang="pl-PL" smtClean="0"/>
              <a:pPr/>
              <a:t>42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Odebranie dziecka – kontrowersje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pl-PL" sz="2000" dirty="0" smtClean="0">
                <a:ea typeface="Calibri" pitchFamily="34" charset="0"/>
                <a:cs typeface="Arial" charset="0"/>
              </a:rPr>
              <a:t>Zarzut:</a:t>
            </a:r>
          </a:p>
          <a:p>
            <a:pPr marL="0" indent="0" algn="just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pl-PL" sz="2000" dirty="0" smtClean="0">
                <a:ea typeface="Calibri" pitchFamily="34" charset="0"/>
                <a:cs typeface="Arial" charset="0"/>
              </a:rPr>
              <a:t>Wprowadzenie tej zmiany stworzy szczególny nacisk na zabieranie dzieci z rodzin zamiast udzielania im długotrwałej i wszechstronnej pomocy – </a:t>
            </a:r>
            <a:r>
              <a:rPr lang="pl-PL" sz="2000" b="1" dirty="0" smtClean="0">
                <a:ea typeface="Calibri" pitchFamily="34" charset="0"/>
                <a:cs typeface="Arial" charset="0"/>
              </a:rPr>
              <a:t>Forum Kobiet Polskich</a:t>
            </a:r>
          </a:p>
          <a:p>
            <a:pPr marL="0" indent="0" algn="just">
              <a:lnSpc>
                <a:spcPct val="250000"/>
              </a:lnSpc>
              <a:spcBef>
                <a:spcPct val="0"/>
              </a:spcBef>
              <a:buFontTx/>
              <a:buNone/>
              <a:defRPr/>
            </a:pPr>
            <a:endParaRPr lang="pl-PL" sz="2000" b="1" dirty="0" smtClean="0">
              <a:ea typeface="Calibri" pitchFamily="34" charset="0"/>
              <a:cs typeface="Arial" charset="0"/>
            </a:endParaRP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sz="2000" dirty="0" smtClean="0">
                <a:ea typeface="Calibri" pitchFamily="34" charset="0"/>
                <a:cs typeface="Arial" charset="0"/>
              </a:rPr>
              <a:t>Czy prawo odebrania dziecka to dobre rozwiązanie – dyskusja?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sz="2000" dirty="0" smtClean="0">
              <a:ea typeface="Calibri" pitchFamily="34" charset="0"/>
              <a:cs typeface="Arial" charset="0"/>
            </a:endParaRPr>
          </a:p>
          <a:p>
            <a:pPr algn="just">
              <a:lnSpc>
                <a:spcPct val="2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pl-PL" sz="2000" dirty="0" smtClean="0">
              <a:ea typeface="Calibri" pitchFamily="34" charset="0"/>
              <a:cs typeface="Arial" charset="0"/>
            </a:endParaRPr>
          </a:p>
        </p:txBody>
      </p:sp>
      <p:sp>
        <p:nvSpPr>
          <p:cNvPr id="5632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1A8CEA-EE04-412F-AA33-A4055D14DAFD}" type="slidenum">
              <a:rPr lang="pl-PL" smtClean="0"/>
              <a:pPr/>
              <a:t>43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Zakaz stosowania kar cielesnych – art</a:t>
            </a:r>
            <a:r>
              <a:rPr lang="pl-PL" sz="2400" smtClean="0">
                <a:solidFill>
                  <a:srgbClr val="003366"/>
                </a:solidFill>
              </a:rPr>
              <a:t>. 96</a:t>
            </a:r>
            <a:r>
              <a:rPr lang="pl-PL" sz="2400" baseline="52000" smtClean="0">
                <a:solidFill>
                  <a:srgbClr val="003366"/>
                </a:solidFill>
              </a:rPr>
              <a:t>1</a:t>
            </a:r>
            <a:r>
              <a:rPr lang="pl-PL" sz="2400" smtClean="0">
                <a:solidFill>
                  <a:srgbClr val="003366"/>
                </a:solidFill>
              </a:rPr>
              <a:t> krio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 eaLnBrk="1" hangingPunct="1">
              <a:lnSpc>
                <a:spcPct val="300000"/>
              </a:lnSpc>
              <a:buFontTx/>
              <a:buNone/>
            </a:pPr>
            <a:r>
              <a:rPr lang="pl-PL" sz="2000" smtClean="0"/>
              <a:t>Osobom wykonującym władzę rodzicielską oraz sprawującym opiekę lub pieczę nad małoletnim zakazuje się stosowania kar cielesnych</a:t>
            </a:r>
          </a:p>
          <a:p>
            <a:pPr algn="just">
              <a:lnSpc>
                <a:spcPct val="300000"/>
              </a:lnSpc>
              <a:spcBef>
                <a:spcPct val="0"/>
              </a:spcBef>
              <a:buFont typeface="Wingdings" pitchFamily="2" charset="2"/>
              <a:buNone/>
            </a:pPr>
            <a:endParaRPr lang="pl-PL" sz="2000" smtClean="0">
              <a:ea typeface="Calibri" pitchFamily="34" charset="0"/>
              <a:cs typeface="Arial" charset="0"/>
            </a:endParaRPr>
          </a:p>
        </p:txBody>
      </p:sp>
      <p:sp>
        <p:nvSpPr>
          <p:cNvPr id="5734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A0C05C-4443-4817-AAE9-580E94C6B623}" type="slidenum">
              <a:rPr lang="pl-PL" smtClean="0"/>
              <a:pPr/>
              <a:t>44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Izolacja sprawcy od ofiary (art. 39 pkt 2b kk)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300000"/>
              </a:lnSpc>
              <a:buFontTx/>
              <a:buNone/>
            </a:pPr>
            <a:r>
              <a:rPr lang="pl-PL" sz="2000" smtClean="0"/>
              <a:t>Orzekając w sprawie sąd może zastosować środek karny (rodzaj kary dodatkowej) w postaci obowiązku powstrzymania się od przebywania w określonych środowiskach lub miejscach, zakazu kontaktowania się z określonymi osobami, </a:t>
            </a:r>
            <a:r>
              <a:rPr lang="pl-PL" sz="2000" b="1" smtClean="0"/>
              <a:t>zakazu zbliżania się do określonych osób </a:t>
            </a:r>
            <a:r>
              <a:rPr lang="pl-PL" sz="2000" smtClean="0"/>
              <a:t>(…) bez zgody sądu</a:t>
            </a:r>
          </a:p>
          <a:p>
            <a:pPr algn="just">
              <a:lnSpc>
                <a:spcPct val="300000"/>
              </a:lnSpc>
              <a:spcBef>
                <a:spcPct val="0"/>
              </a:spcBef>
              <a:buFont typeface="Wingdings" pitchFamily="2" charset="2"/>
              <a:buNone/>
            </a:pPr>
            <a:endParaRPr lang="pl-PL" sz="2000" smtClean="0">
              <a:ea typeface="Calibri" pitchFamily="34" charset="0"/>
              <a:cs typeface="Arial" charset="0"/>
            </a:endParaRPr>
          </a:p>
        </p:txBody>
      </p:sp>
      <p:sp>
        <p:nvSpPr>
          <p:cNvPr id="5837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BC74CA-CCCE-4BA0-B547-4B5A1D3817B8}" type="slidenum">
              <a:rPr lang="pl-PL" smtClean="0"/>
              <a:pPr/>
              <a:t>45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Izolacja sprawcy od ofiary (art. 39 pkt 2e kk)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300000"/>
              </a:lnSpc>
              <a:buFontTx/>
              <a:buNone/>
            </a:pPr>
            <a:r>
              <a:rPr lang="pl-PL" sz="2000" smtClean="0"/>
              <a:t>Orzekając w sprawie sąd może zastosować środek karny (rodzaj kary dodatkowej) w postaci nakazu opuszczenia lokalu zajmowanego wspólnie z pokrzywdzonym</a:t>
            </a:r>
          </a:p>
          <a:p>
            <a:pPr algn="just">
              <a:lnSpc>
                <a:spcPct val="300000"/>
              </a:lnSpc>
              <a:spcBef>
                <a:spcPct val="0"/>
              </a:spcBef>
              <a:buFont typeface="Wingdings" pitchFamily="2" charset="2"/>
              <a:buNone/>
            </a:pPr>
            <a:endParaRPr lang="pl-PL" sz="2000" smtClean="0">
              <a:ea typeface="Calibri" pitchFamily="34" charset="0"/>
              <a:cs typeface="Arial" charset="0"/>
            </a:endParaRPr>
          </a:p>
        </p:txBody>
      </p:sp>
      <p:sp>
        <p:nvSpPr>
          <p:cNvPr id="5939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BAC3FF-2C78-479A-AF09-8E0E42673170}" type="slidenum">
              <a:rPr lang="pl-PL" smtClean="0"/>
              <a:pPr/>
              <a:t>46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Izolacja sprawcy od ofiary (art. 41a § 1 kk)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00000"/>
              </a:lnSpc>
              <a:buFontTx/>
              <a:buNone/>
            </a:pPr>
            <a:r>
              <a:rPr lang="pl-PL" sz="2000" smtClean="0"/>
              <a:t>Sąd może orzec (…) zakaz kontaktowania się z określonymi osobami, </a:t>
            </a:r>
            <a:r>
              <a:rPr lang="pl-PL" sz="2000" b="1" smtClean="0"/>
              <a:t>zakaz zbliżania się do określonych osób</a:t>
            </a:r>
            <a:r>
              <a:rPr lang="pl-PL" sz="2000" smtClean="0"/>
              <a:t>, zakaz opuszczania określonego miejsca pobytu bez zgody sądu lub </a:t>
            </a:r>
            <a:r>
              <a:rPr lang="pl-PL" sz="2000" b="1" smtClean="0"/>
              <a:t>nakaz opuszczenia lokalu zajmowanego wspólnie z pokrzywdzonym </a:t>
            </a:r>
            <a:r>
              <a:rPr lang="pl-PL" sz="2000" smtClean="0"/>
              <a:t>(…) w razie skazania za umyślne przestępstwo z użyciem przemocy, w tym przemocy przeciwko osobie najbliższej; (…)</a:t>
            </a:r>
          </a:p>
          <a:p>
            <a:pPr algn="just">
              <a:lnSpc>
                <a:spcPct val="300000"/>
              </a:lnSpc>
              <a:spcBef>
                <a:spcPct val="0"/>
              </a:spcBef>
              <a:buFont typeface="Wingdings" pitchFamily="2" charset="2"/>
              <a:buNone/>
            </a:pPr>
            <a:endParaRPr lang="pl-PL" sz="2000" smtClean="0">
              <a:ea typeface="Calibri" pitchFamily="34" charset="0"/>
              <a:cs typeface="Arial" charset="0"/>
            </a:endParaRPr>
          </a:p>
        </p:txBody>
      </p:sp>
      <p:sp>
        <p:nvSpPr>
          <p:cNvPr id="6042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DA1A1C-D211-4EA0-9738-A15D1698D2AF}" type="slidenum">
              <a:rPr lang="pl-PL" smtClean="0"/>
              <a:pPr/>
              <a:t>47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Izolacja sprawcy od ofiary (art. 41a § 2 kk)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00000"/>
              </a:lnSpc>
              <a:buFontTx/>
              <a:buNone/>
            </a:pPr>
            <a:r>
              <a:rPr lang="pl-PL" sz="2000" smtClean="0"/>
              <a:t>Sąd orzeka (…) zakaz kontaktowania się z określonymi osobami, </a:t>
            </a:r>
            <a:r>
              <a:rPr lang="pl-PL" sz="2000" b="1" smtClean="0"/>
              <a:t>zakaz zbliżania się do określonych osób</a:t>
            </a:r>
            <a:r>
              <a:rPr lang="pl-PL" sz="2000" smtClean="0"/>
              <a:t>, (…) </a:t>
            </a:r>
            <a:r>
              <a:rPr lang="pl-PL" sz="2000" b="1" smtClean="0"/>
              <a:t>nakaz opuszczenia lokalu zajmowanego wspólnie </a:t>
            </a:r>
            <a:br>
              <a:rPr lang="pl-PL" sz="2000" b="1" smtClean="0"/>
            </a:br>
            <a:r>
              <a:rPr lang="pl-PL" sz="2000" b="1" smtClean="0"/>
              <a:t>z pokrzywdzonym w razie skazania </a:t>
            </a:r>
            <a:r>
              <a:rPr lang="pl-PL" sz="2000" smtClean="0"/>
              <a:t>na karę pozbawienia wolności bez warunkowego zawieszenia jej wykonania za przestępstwo przeciwko wolności seksualnej lub obyczajności na szkodę małoletniego</a:t>
            </a:r>
          </a:p>
          <a:p>
            <a:pPr algn="just">
              <a:lnSpc>
                <a:spcPct val="300000"/>
              </a:lnSpc>
              <a:spcBef>
                <a:spcPct val="0"/>
              </a:spcBef>
              <a:buFont typeface="Wingdings" pitchFamily="2" charset="2"/>
              <a:buNone/>
            </a:pPr>
            <a:endParaRPr lang="pl-PL" sz="2000" smtClean="0">
              <a:ea typeface="Calibri" pitchFamily="34" charset="0"/>
              <a:cs typeface="Arial" charset="0"/>
            </a:endParaRPr>
          </a:p>
        </p:txBody>
      </p:sp>
      <p:sp>
        <p:nvSpPr>
          <p:cNvPr id="6144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E243E7-259F-45A8-8476-678310B0F4FF}" type="slidenum">
              <a:rPr lang="pl-PL" smtClean="0"/>
              <a:pPr/>
              <a:t>48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Izolacja sprawcy od ofiary (art. 41a § 4 kk)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300000"/>
              </a:lnSpc>
              <a:buFontTx/>
              <a:buNone/>
            </a:pPr>
            <a:r>
              <a:rPr lang="pl-PL" sz="2000" smtClean="0"/>
              <a:t>Orzekając zakaz zbliżania się do określonych osób, sąd wskazuje odległość od osób chronionych, którą skazany obowiązany jest zachować</a:t>
            </a:r>
          </a:p>
          <a:p>
            <a:pPr algn="just">
              <a:lnSpc>
                <a:spcPct val="300000"/>
              </a:lnSpc>
              <a:spcBef>
                <a:spcPct val="0"/>
              </a:spcBef>
              <a:buFont typeface="Wingdings" pitchFamily="2" charset="2"/>
              <a:buNone/>
            </a:pPr>
            <a:endParaRPr lang="pl-PL" sz="2000" smtClean="0">
              <a:ea typeface="Calibri" pitchFamily="34" charset="0"/>
              <a:cs typeface="Arial" charset="0"/>
            </a:endParaRPr>
          </a:p>
        </p:txBody>
      </p:sp>
      <p:sp>
        <p:nvSpPr>
          <p:cNvPr id="6246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48C765-EAA6-4254-A6A8-A39034E2C3F1}" type="slidenum">
              <a:rPr lang="pl-PL" smtClean="0"/>
              <a:pPr/>
              <a:t>49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Osoba najbliższa – art. 115 § 11 kk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10527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pl-PL" sz="2000" dirty="0" smtClean="0"/>
              <a:t>Osobą najbliższą jest:</a:t>
            </a:r>
          </a:p>
          <a:p>
            <a:pPr marL="623888" indent="-260350" algn="just">
              <a:lnSpc>
                <a:spcPct val="150000"/>
              </a:lnSpc>
              <a:defRPr/>
            </a:pPr>
            <a:r>
              <a:rPr lang="pl-PL" sz="2000" dirty="0" smtClean="0"/>
              <a:t>małżonek</a:t>
            </a:r>
          </a:p>
          <a:p>
            <a:pPr marL="623888" indent="-260350" algn="just">
              <a:lnSpc>
                <a:spcPct val="150000"/>
              </a:lnSpc>
              <a:defRPr/>
            </a:pPr>
            <a:r>
              <a:rPr lang="pl-PL" sz="2000" dirty="0" smtClean="0"/>
              <a:t>wstępny</a:t>
            </a:r>
          </a:p>
          <a:p>
            <a:pPr marL="623888" indent="-260350" algn="just">
              <a:lnSpc>
                <a:spcPct val="150000"/>
              </a:lnSpc>
              <a:defRPr/>
            </a:pPr>
            <a:r>
              <a:rPr lang="pl-PL" sz="2000" dirty="0" smtClean="0"/>
              <a:t>zstępny</a:t>
            </a:r>
          </a:p>
          <a:p>
            <a:pPr marL="623888" indent="-260350" algn="just">
              <a:lnSpc>
                <a:spcPct val="150000"/>
              </a:lnSpc>
              <a:defRPr/>
            </a:pPr>
            <a:r>
              <a:rPr lang="pl-PL" sz="2000" dirty="0" smtClean="0"/>
              <a:t>rodzeństwo</a:t>
            </a:r>
          </a:p>
          <a:p>
            <a:pPr marL="623888" indent="-260350" algn="just">
              <a:lnSpc>
                <a:spcPct val="150000"/>
              </a:lnSpc>
              <a:defRPr/>
            </a:pPr>
            <a:r>
              <a:rPr lang="pl-PL" sz="2000" dirty="0" smtClean="0"/>
              <a:t>powinowaty w tej samej linii lub stopniu</a:t>
            </a:r>
          </a:p>
          <a:p>
            <a:pPr marL="623888" indent="-260350" algn="just">
              <a:lnSpc>
                <a:spcPct val="150000"/>
              </a:lnSpc>
              <a:defRPr/>
            </a:pPr>
            <a:r>
              <a:rPr lang="pl-PL" sz="2000" dirty="0" smtClean="0"/>
              <a:t>osoba pozostająca w stosunku przysposobienia oraz jej małżonek</a:t>
            </a:r>
          </a:p>
          <a:p>
            <a:pPr marL="623888" indent="-260350" algn="just">
              <a:lnSpc>
                <a:spcPct val="150000"/>
              </a:lnSpc>
              <a:defRPr/>
            </a:pPr>
            <a:r>
              <a:rPr lang="pl-PL" sz="2000" dirty="0" smtClean="0"/>
              <a:t>osoba pozostająca we wspólnym pożyciu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  <a:defRPr/>
            </a:pPr>
            <a:endParaRPr lang="pl-PL" sz="2000" b="1" dirty="0" smtClean="0"/>
          </a:p>
        </p:txBody>
      </p:sp>
      <p:sp>
        <p:nvSpPr>
          <p:cNvPr id="1741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8DF4EC-4EE9-47C2-9289-597A13EB758A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Izolacja sprawcy od ofiary (art. 67 § 3 kk)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50000"/>
              </a:lnSpc>
              <a:buFontTx/>
              <a:buNone/>
            </a:pPr>
            <a:r>
              <a:rPr lang="pl-PL" sz="2000" smtClean="0"/>
              <a:t>Nakładając na sprawcę przestępstwa popełnionego z użyciem przemocy lub groźby bezprawnej wobec osoby najbliższej obowiązek wymieniony w art. 72 § 1 pkt 7b </a:t>
            </a:r>
            <a:r>
              <a:rPr lang="pl-PL" sz="2000" i="1" smtClean="0"/>
              <a:t>(opuszczenie lokalu zajmowanego wspólnie z pokrzywdzonym) </a:t>
            </a:r>
            <a:r>
              <a:rPr lang="pl-PL" sz="2000" smtClean="0"/>
              <a:t>sąd określa sposób kontaktu sprawcy z pokrzywdzonym</a:t>
            </a:r>
            <a:endParaRPr lang="pl-PL" sz="2000" smtClean="0">
              <a:ea typeface="Calibri" pitchFamily="34" charset="0"/>
              <a:cs typeface="Arial" charset="0"/>
            </a:endParaRPr>
          </a:p>
        </p:txBody>
      </p:sp>
      <p:sp>
        <p:nvSpPr>
          <p:cNvPr id="6349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72E77A-0D3A-420F-A618-BF3309BCAA05}" type="slidenum">
              <a:rPr lang="pl-PL" smtClean="0"/>
              <a:pPr/>
              <a:t>50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Obligatoryjna terapia – art. 72 § 1 pkt 6 i 6a kk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300000"/>
              </a:lnSpc>
              <a:buFontTx/>
              <a:buNone/>
            </a:pPr>
            <a:r>
              <a:rPr lang="pl-PL" sz="2000" smtClean="0"/>
              <a:t>Zawieszając wykonanie kary sąd może zobowiązać skazanego do: </a:t>
            </a:r>
          </a:p>
          <a:p>
            <a:pPr algn="just">
              <a:lnSpc>
                <a:spcPct val="300000"/>
              </a:lnSpc>
            </a:pPr>
            <a:r>
              <a:rPr lang="pl-PL" sz="2000" smtClean="0"/>
              <a:t>poddania się leczeniu, w szczególności odwykowemu lub rehabilitacyjnemu, albo oddziaływaniom terapeutycznym</a:t>
            </a:r>
          </a:p>
          <a:p>
            <a:pPr algn="just">
              <a:lnSpc>
                <a:spcPct val="300000"/>
              </a:lnSpc>
            </a:pPr>
            <a:r>
              <a:rPr lang="pl-PL" sz="2000" smtClean="0"/>
              <a:t>uczestnictwa w oddziaływaniach korekcyjno-edukacyjnych</a:t>
            </a:r>
          </a:p>
        </p:txBody>
      </p:sp>
      <p:sp>
        <p:nvSpPr>
          <p:cNvPr id="6451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8A8562-F339-4780-89FE-6C21729066CD}" type="slidenum">
              <a:rPr lang="pl-PL" smtClean="0"/>
              <a:pPr/>
              <a:t>51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Kara za złamanie zakazu sądu – art. 244 kk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300000"/>
              </a:lnSpc>
              <a:buFontTx/>
              <a:buNone/>
            </a:pPr>
            <a:r>
              <a:rPr lang="pl-PL" sz="2000" smtClean="0"/>
              <a:t>Kto nie stosuje się do orzeczonego przez sąd (…) nakazu opuszczenia lokalu zajmowanego wspólnie z pokrzywdzonym, zakazu kontaktowania się z określonymi osobami, </a:t>
            </a:r>
            <a:r>
              <a:rPr lang="pl-PL" sz="2000" b="1" smtClean="0"/>
              <a:t>zakazu zbliżania się do pokrzywdzonego</a:t>
            </a:r>
            <a:r>
              <a:rPr lang="pl-PL" sz="2000" smtClean="0"/>
              <a:t> (…) bez zgody sądu (…)</a:t>
            </a:r>
          </a:p>
        </p:txBody>
      </p:sp>
      <p:sp>
        <p:nvSpPr>
          <p:cNvPr id="6554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0EC046-9982-40CC-AB63-86C5A70F0CFF}" type="slidenum">
              <a:rPr lang="pl-PL" smtClean="0"/>
              <a:pPr/>
              <a:t>52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Fakultatywne zatrzymanie sprawcy przemocy domowej (art. 244 § 1a kpk)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00000"/>
              </a:lnSpc>
              <a:buFontTx/>
              <a:buNone/>
            </a:pPr>
            <a:r>
              <a:rPr lang="pl-PL" sz="2000" smtClean="0"/>
              <a:t>Policja </a:t>
            </a:r>
            <a:r>
              <a:rPr lang="pl-PL" sz="2000" b="1" smtClean="0"/>
              <a:t>ma prawo </a:t>
            </a:r>
            <a:r>
              <a:rPr lang="pl-PL" sz="2000" smtClean="0"/>
              <a:t>zatrzymać osobę podejrzaną, jeżeli istnieje uzasadnione przypuszczenie, że popełniła ona przestępstwo </a:t>
            </a:r>
            <a:br>
              <a:rPr lang="pl-PL" sz="2000" smtClean="0"/>
            </a:br>
            <a:r>
              <a:rPr lang="pl-PL" sz="2000" smtClean="0"/>
              <a:t>z użyciem przemocy na szkodę osoby wspólnie zamieszkującej, a zachodzi obawa, że ponownie popełni przestępstwo </a:t>
            </a:r>
            <a:br>
              <a:rPr lang="pl-PL" sz="2000" smtClean="0"/>
            </a:br>
            <a:r>
              <a:rPr lang="pl-PL" sz="2000" smtClean="0"/>
              <a:t>z użyciem przemocy wobec tej osoby, zwłaszcza gdy popełnieniem takiego przestępstwa grozi</a:t>
            </a:r>
          </a:p>
        </p:txBody>
      </p:sp>
      <p:sp>
        <p:nvSpPr>
          <p:cNvPr id="6656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7CCC17-B55E-434E-89B8-406ECFD309B6}" type="slidenum">
              <a:rPr lang="pl-PL" smtClean="0"/>
              <a:pPr/>
              <a:t>53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Obligatoryjne zatrzymanie sprawcy przemocy domowej (art. 244 § 1b kpk)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00000"/>
              </a:lnSpc>
              <a:buFontTx/>
              <a:buNone/>
            </a:pPr>
            <a:r>
              <a:rPr lang="pl-PL" sz="2000" smtClean="0"/>
              <a:t>Policja </a:t>
            </a:r>
            <a:r>
              <a:rPr lang="pl-PL" sz="2000" b="1" smtClean="0"/>
              <a:t>zatrzymuje</a:t>
            </a:r>
            <a:r>
              <a:rPr lang="pl-PL" sz="2000" smtClean="0"/>
              <a:t> osobę podejrzaną, jeśli przestępstwo, o którym mowa w § 1a, zostało popełnione przy </a:t>
            </a:r>
            <a:r>
              <a:rPr lang="pl-PL" sz="2000" u="sng" smtClean="0"/>
              <a:t>użyciu broni palnej, noża lub innego niebezpiecznego przedmiotu,</a:t>
            </a:r>
            <a:r>
              <a:rPr lang="pl-PL" sz="2000" smtClean="0"/>
              <a:t> a zachodzi obawa, że ponownie popełni ona przestępstwo z użyciem przemocy wobec osoby wspólnie zamieszkującej, zwłaszcza gdy popełnieniem takiego przestępstwa grozi</a:t>
            </a:r>
          </a:p>
        </p:txBody>
      </p:sp>
      <p:sp>
        <p:nvSpPr>
          <p:cNvPr id="6758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D1FDC-6F73-4547-A135-5DBEE5682AAE}" type="slidenum">
              <a:rPr lang="pl-PL" smtClean="0"/>
              <a:pPr/>
              <a:t>54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l-PL" sz="2800" smtClean="0"/>
              <a:t>Zadania organów samorządu terytorialnego i administracji rządowej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Współdziałanie organów – </a:t>
            </a:r>
            <a:r>
              <a:rPr lang="pl-PL" sz="2400" dirty="0" smtClean="0">
                <a:solidFill>
                  <a:srgbClr val="003366"/>
                </a:solidFill>
              </a:rPr>
              <a:t>art. 6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300000"/>
              </a:lnSpc>
              <a:buFont typeface="Wingdings" pitchFamily="2" charset="2"/>
              <a:buNone/>
            </a:pPr>
            <a:r>
              <a:rPr lang="pl-PL" sz="2000" smtClean="0"/>
              <a:t>Zadania w zakresie przeciwdziałania przemocy w rodzinie są realizowane przez organy administracji rządowej i jednostki samorządu terytorialnego  </a:t>
            </a:r>
          </a:p>
        </p:txBody>
      </p:sp>
      <p:sp>
        <p:nvSpPr>
          <p:cNvPr id="6963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E86756-9D55-4A02-B118-2F6A386E4347}" type="slidenum">
              <a:rPr lang="pl-PL" smtClean="0"/>
              <a:pPr/>
              <a:t>56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Zadania własne gminy – art. 6 ust.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Tworzenie gminnego systemu przeciwdziałania przemocy </a:t>
            </a:r>
            <a:br>
              <a:rPr lang="pl-PL" sz="2000" smtClean="0"/>
            </a:br>
            <a:r>
              <a:rPr lang="pl-PL" sz="2000" smtClean="0"/>
              <a:t>w rodzinie, w tym: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smtClean="0"/>
              <a:t>opracowanie i realizacja gminnego programu przeciwdziałania przemocy w rodzinie oraz ochrony ofiar przemocy w rodzinie;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smtClean="0"/>
              <a:t>zapewnienie osobom dotkniętym przemocą w rodzinie miejsc w ośrodkach wsparcia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smtClean="0"/>
              <a:t>tworzenie zespołów interdyscyplinarnych</a:t>
            </a:r>
          </a:p>
        </p:txBody>
      </p:sp>
      <p:sp>
        <p:nvSpPr>
          <p:cNvPr id="7066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569B72-3ADB-4FB7-BA18-0DA1DE58118D}" type="slidenum">
              <a:rPr lang="pl-PL" smtClean="0"/>
              <a:pPr/>
              <a:t>57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Zadania własne gminy – art. 6 ust.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Tworzenie gminnego systemu przeciwdziałania przemocy </a:t>
            </a:r>
            <a:br>
              <a:rPr lang="pl-PL" sz="2000" smtClean="0"/>
            </a:br>
            <a:r>
              <a:rPr lang="pl-PL" sz="2000" smtClean="0"/>
              <a:t>w rodzinie, w tym: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smtClean="0"/>
              <a:t>prowadzenie poradnictwa i interwencji w zakresie przeciwdziałania przemocy w rodzinie w szczególności poprzez działania edukacyjne służące wzmocnieniu opiekuńczych </a:t>
            </a:r>
            <a:br>
              <a:rPr lang="pl-PL" sz="2000" smtClean="0"/>
            </a:br>
            <a:r>
              <a:rPr lang="pl-PL" sz="2000" smtClean="0"/>
              <a:t>i wychowawczych kompetencji rodziców w rodzinach zagrożonych przemocą w rodzinie</a:t>
            </a:r>
          </a:p>
        </p:txBody>
      </p:sp>
      <p:sp>
        <p:nvSpPr>
          <p:cNvPr id="7168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6E9640-60DF-4DE1-94F4-194EEF6A85D1}" type="slidenum">
              <a:rPr lang="pl-PL" smtClean="0"/>
              <a:pPr/>
              <a:t>58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Zadania własne powiatu – art. 6 ust. 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1) </a:t>
            </a:r>
            <a:r>
              <a:rPr lang="pl-PL" sz="2000" smtClean="0"/>
              <a:t>opracowanie i realizacja powiatowego programu przeciwdziałania przemocy w rodzinie oraz ochrony ofiar przemocy w rodzinie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2) </a:t>
            </a:r>
            <a:r>
              <a:rPr lang="pl-PL" sz="2000" smtClean="0"/>
              <a:t>opracowanie i realizacja programów służących działaniom profilaktycznym mającym na celu udzielenie specjalistycznej pomocy, zwłaszcza w zakresie promowania i wdrożenia prawidłowych metod wychowawczych w stosunku do dzieci w rodzinach zagrożonych przemocą w rodzinie</a:t>
            </a:r>
          </a:p>
        </p:txBody>
      </p:sp>
      <p:sp>
        <p:nvSpPr>
          <p:cNvPr id="7270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384CC9-F3E1-4255-BBB4-54D1AB1448C9}" type="slidenum">
              <a:rPr lang="pl-PL" smtClean="0"/>
              <a:pPr/>
              <a:t>59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PRZEMOC DOMOWA wg kodeksu karnego – art. 207</a:t>
            </a:r>
          </a:p>
        </p:txBody>
      </p:sp>
      <p:sp>
        <p:nvSpPr>
          <p:cNvPr id="18435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7950" y="6242050"/>
            <a:ext cx="587375" cy="488950"/>
          </a:xfrm>
          <a:noFill/>
        </p:spPr>
        <p:txBody>
          <a:bodyPr/>
          <a:lstStyle/>
          <a:p>
            <a:fld id="{512E26EA-200C-45B0-A0A6-70B8989ACB37}" type="slidenum">
              <a:rPr lang="pl-PL" smtClean="0"/>
              <a:pPr/>
              <a:t>6</a:t>
            </a:fld>
            <a:endParaRPr lang="pl-PL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96975" y="2682875"/>
            <a:ext cx="2058988" cy="542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endParaRPr lang="pl-PL" sz="400" dirty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fizycznym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543550" y="4581525"/>
            <a:ext cx="2060575" cy="61595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rgbClr val="808080"/>
            </a:prstShdw>
          </a:effectLst>
        </p:spPr>
        <p:txBody>
          <a:bodyPr/>
          <a:lstStyle/>
          <a:p>
            <a:pPr algn="ctr">
              <a:defRPr/>
            </a:pPr>
            <a:endParaRPr lang="pl-PL" sz="400" dirty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małoletnim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688138" y="2682875"/>
            <a:ext cx="2060575" cy="542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endParaRPr lang="pl-PL" sz="400" dirty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psychicznym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684463" y="3817938"/>
            <a:ext cx="4575175" cy="6429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/>
          <a:lstStyle/>
          <a:p>
            <a:pPr algn="ctr">
              <a:defRPr/>
            </a:pPr>
            <a:endParaRPr lang="pl-PL" sz="600" dirty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nad  jedną z osób: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117600" y="5481638"/>
            <a:ext cx="3282950" cy="1011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rgbClr val="808080"/>
            </a:prstShdw>
          </a:effectLst>
        </p:spPr>
        <p:txBody>
          <a:bodyPr/>
          <a:lstStyle/>
          <a:p>
            <a:pPr algn="ctr">
              <a:defRPr/>
            </a:pP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osobą pozostającą w stosunku  zależności od sprawcy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125663" y="4581525"/>
            <a:ext cx="2274887" cy="59055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rgbClr val="808080"/>
            </a:prstShdw>
          </a:effectLst>
        </p:spPr>
        <p:txBody>
          <a:bodyPr/>
          <a:lstStyle/>
          <a:p>
            <a:pPr algn="ctr">
              <a:defRPr/>
            </a:pPr>
            <a:endParaRPr lang="pl-PL" sz="400" dirty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osobą najbliższą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543550" y="5413375"/>
            <a:ext cx="2060575" cy="711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rgbClr val="808080"/>
            </a:prstShdw>
          </a:effectLst>
        </p:spPr>
        <p:txBody>
          <a:bodyPr/>
          <a:lstStyle/>
          <a:p>
            <a:pPr algn="ctr">
              <a:defRPr/>
            </a:pP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osobą nieporadną</a:t>
            </a:r>
          </a:p>
        </p:txBody>
      </p:sp>
      <p:grpSp>
        <p:nvGrpSpPr>
          <p:cNvPr id="2" name="Grupa 23"/>
          <p:cNvGrpSpPr>
            <a:grpSpLocks/>
          </p:cNvGrpSpPr>
          <p:nvPr/>
        </p:nvGrpSpPr>
        <p:grpSpPr bwMode="auto">
          <a:xfrm>
            <a:off x="7259638" y="3225800"/>
            <a:ext cx="571500" cy="944563"/>
            <a:chOff x="6969314" y="3402044"/>
            <a:chExt cx="572226" cy="944584"/>
          </a:xfrm>
        </p:grpSpPr>
        <p:sp>
          <p:nvSpPr>
            <p:cNvPr id="18454" name="Line 15"/>
            <p:cNvSpPr>
              <a:spLocks noChangeShapeType="1"/>
            </p:cNvSpPr>
            <p:nvPr/>
          </p:nvSpPr>
          <p:spPr bwMode="auto">
            <a:xfrm>
              <a:off x="7541540" y="3402044"/>
              <a:ext cx="0" cy="944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8455" name="Line 16"/>
            <p:cNvSpPr>
              <a:spLocks noChangeShapeType="1"/>
            </p:cNvSpPr>
            <p:nvPr/>
          </p:nvSpPr>
          <p:spPr bwMode="auto">
            <a:xfrm flipH="1">
              <a:off x="6969314" y="4346628"/>
              <a:ext cx="572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3" name="Grupa 22"/>
          <p:cNvGrpSpPr>
            <a:grpSpLocks/>
          </p:cNvGrpSpPr>
          <p:nvPr/>
        </p:nvGrpSpPr>
        <p:grpSpPr bwMode="auto">
          <a:xfrm>
            <a:off x="2112963" y="3225800"/>
            <a:ext cx="571500" cy="944563"/>
            <a:chOff x="1823392" y="3402044"/>
            <a:chExt cx="570854" cy="944584"/>
          </a:xfrm>
        </p:grpSpPr>
        <p:sp>
          <p:nvSpPr>
            <p:cNvPr id="18452" name="Line 17"/>
            <p:cNvSpPr>
              <a:spLocks noChangeShapeType="1"/>
            </p:cNvSpPr>
            <p:nvPr/>
          </p:nvSpPr>
          <p:spPr bwMode="auto">
            <a:xfrm>
              <a:off x="1823392" y="3402044"/>
              <a:ext cx="0" cy="944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8453" name="Line 18"/>
            <p:cNvSpPr>
              <a:spLocks noChangeShapeType="1"/>
            </p:cNvSpPr>
            <p:nvPr/>
          </p:nvSpPr>
          <p:spPr bwMode="auto">
            <a:xfrm>
              <a:off x="1823392" y="4346628"/>
              <a:ext cx="5708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4" name="Grupa 24"/>
          <p:cNvGrpSpPr>
            <a:grpSpLocks/>
          </p:cNvGrpSpPr>
          <p:nvPr/>
        </p:nvGrpSpPr>
        <p:grpSpPr bwMode="auto">
          <a:xfrm>
            <a:off x="4400550" y="4460875"/>
            <a:ext cx="1143000" cy="1304925"/>
            <a:chOff x="4110925" y="4636319"/>
            <a:chExt cx="1143082" cy="1305668"/>
          </a:xfrm>
        </p:grpSpPr>
        <p:sp>
          <p:nvSpPr>
            <p:cNvPr id="18447" name="Line 19"/>
            <p:cNvSpPr>
              <a:spLocks noChangeShapeType="1"/>
            </p:cNvSpPr>
            <p:nvPr/>
          </p:nvSpPr>
          <p:spPr bwMode="auto">
            <a:xfrm>
              <a:off x="4681780" y="5081152"/>
              <a:ext cx="572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8448" name="Line 20"/>
            <p:cNvSpPr>
              <a:spLocks noChangeShapeType="1"/>
            </p:cNvSpPr>
            <p:nvPr/>
          </p:nvSpPr>
          <p:spPr bwMode="auto">
            <a:xfrm>
              <a:off x="4681780" y="5941987"/>
              <a:ext cx="572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8449" name="Line 21"/>
            <p:cNvSpPr>
              <a:spLocks noChangeShapeType="1"/>
            </p:cNvSpPr>
            <p:nvPr/>
          </p:nvSpPr>
          <p:spPr bwMode="auto">
            <a:xfrm flipV="1">
              <a:off x="4681780" y="4636319"/>
              <a:ext cx="5489" cy="13056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8450" name="Line 22"/>
            <p:cNvSpPr>
              <a:spLocks noChangeShapeType="1"/>
            </p:cNvSpPr>
            <p:nvPr/>
          </p:nvSpPr>
          <p:spPr bwMode="auto">
            <a:xfrm flipH="1">
              <a:off x="4110925" y="5081152"/>
              <a:ext cx="5708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8451" name="Line 23"/>
            <p:cNvSpPr>
              <a:spLocks noChangeShapeType="1"/>
            </p:cNvSpPr>
            <p:nvPr/>
          </p:nvSpPr>
          <p:spPr bwMode="auto">
            <a:xfrm flipH="1">
              <a:off x="4110925" y="5941987"/>
              <a:ext cx="5708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2" name="AutoShape 24"/>
          <p:cNvSpPr>
            <a:spLocks noChangeArrowheads="1"/>
          </p:cNvSpPr>
          <p:nvPr/>
        </p:nvSpPr>
        <p:spPr bwMode="auto">
          <a:xfrm>
            <a:off x="3255963" y="2349500"/>
            <a:ext cx="3432175" cy="1192213"/>
          </a:xfrm>
          <a:prstGeom prst="leftRightArrowCallout">
            <a:avLst>
              <a:gd name="adj1" fmla="val 22472"/>
              <a:gd name="adj2" fmla="val 25000"/>
              <a:gd name="adj3" fmla="val 25396"/>
              <a:gd name="adj4" fmla="val 7205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Zachowanie sprawcy polega na znęcaniu się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Zadania własne powiatu – art. 6 ust. 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300000"/>
              </a:lnSpc>
              <a:buFont typeface="Wingdings" pitchFamily="2" charset="2"/>
              <a:buNone/>
            </a:pPr>
            <a:r>
              <a:rPr lang="pl-PL" sz="2000" b="1" smtClean="0"/>
              <a:t>3) </a:t>
            </a:r>
            <a:r>
              <a:rPr lang="pl-PL" sz="2000" smtClean="0"/>
              <a:t>zapewnienie osobom dotkniętym przemocą w rodzinie miejsc </a:t>
            </a:r>
            <a:br>
              <a:rPr lang="pl-PL" sz="2000" smtClean="0"/>
            </a:br>
            <a:r>
              <a:rPr lang="pl-PL" sz="2000" smtClean="0"/>
              <a:t>w ośrodkach wsparcia</a:t>
            </a:r>
          </a:p>
          <a:p>
            <a:pPr algn="just">
              <a:lnSpc>
                <a:spcPct val="300000"/>
              </a:lnSpc>
              <a:buFont typeface="Wingdings" pitchFamily="2" charset="2"/>
              <a:buNone/>
            </a:pPr>
            <a:r>
              <a:rPr lang="pl-PL" sz="2000" b="1" smtClean="0"/>
              <a:t>4) </a:t>
            </a:r>
            <a:r>
              <a:rPr lang="pl-PL" sz="2000" smtClean="0"/>
              <a:t>zapewnienie osobom dotkniętym przemocą w rodzinie miejsc </a:t>
            </a:r>
            <a:br>
              <a:rPr lang="pl-PL" sz="2000" smtClean="0"/>
            </a:br>
            <a:r>
              <a:rPr lang="pl-PL" sz="2000" smtClean="0"/>
              <a:t>w ośrodkach interwencji kryzysowej</a:t>
            </a:r>
          </a:p>
          <a:p>
            <a:pPr>
              <a:lnSpc>
                <a:spcPct val="300000"/>
              </a:lnSpc>
              <a:buFont typeface="Wingdings" pitchFamily="2" charset="2"/>
              <a:buNone/>
            </a:pPr>
            <a:r>
              <a:rPr lang="pl-PL" sz="2000" smtClean="0"/>
              <a:t> </a:t>
            </a:r>
          </a:p>
        </p:txBody>
      </p:sp>
      <p:sp>
        <p:nvSpPr>
          <p:cNvPr id="7373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DC7058-CBBC-4D9E-A60C-F7F1ADC425BA}" type="slidenum">
              <a:rPr lang="pl-PL" smtClean="0"/>
              <a:pPr/>
              <a:t>60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pl-PL" sz="2400" dirty="0" smtClean="0">
                <a:solidFill>
                  <a:srgbClr val="003366"/>
                </a:solidFill>
              </a:rPr>
              <a:t>Zadania 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administracji rządowej realizowane przez powiat </a:t>
            </a:r>
            <a:r>
              <a:rPr lang="pl-PL" sz="2400" dirty="0" smtClean="0">
                <a:solidFill>
                  <a:srgbClr val="003366"/>
                </a:solidFill>
              </a:rPr>
              <a:t>– art. 6 ust. 4 i 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300000"/>
              </a:lnSpc>
              <a:buFont typeface="Wingdings" pitchFamily="2" charset="2"/>
              <a:buNone/>
            </a:pPr>
            <a:r>
              <a:rPr lang="pl-PL" sz="2000" b="1" smtClean="0"/>
              <a:t>1) </a:t>
            </a:r>
            <a:r>
              <a:rPr lang="pl-PL" sz="2000" smtClean="0"/>
              <a:t> tworzenie i prowadzenie specjalistycznych ośrodków wsparcia dla ofiar przemocy w rodzinie</a:t>
            </a:r>
          </a:p>
          <a:p>
            <a:pPr>
              <a:lnSpc>
                <a:spcPct val="300000"/>
              </a:lnSpc>
              <a:buFont typeface="Wingdings" pitchFamily="2" charset="2"/>
              <a:buNone/>
            </a:pPr>
            <a:r>
              <a:rPr lang="pl-PL" sz="2000" b="1" smtClean="0"/>
              <a:t>2) </a:t>
            </a:r>
            <a:r>
              <a:rPr lang="pl-PL" sz="2000" smtClean="0"/>
              <a:t> opracowywanie i realizacja programów oddziaływań korekcyjno-edukacyjnych dla osób stosujących przemoc w rodzinie</a:t>
            </a:r>
          </a:p>
        </p:txBody>
      </p:sp>
      <p:sp>
        <p:nvSpPr>
          <p:cNvPr id="7475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757BF6-0C3F-4BED-9F1E-72D0FA568F74}" type="slidenum">
              <a:rPr lang="pl-PL" smtClean="0"/>
              <a:pPr/>
              <a:t>61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pl-PL" sz="2400" dirty="0" smtClean="0">
                <a:solidFill>
                  <a:srgbClr val="003366"/>
                </a:solidFill>
              </a:rPr>
              <a:t>Zadania 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własne samorządu województwa </a:t>
            </a:r>
            <a:r>
              <a:rPr lang="pl-PL" sz="2400" dirty="0" smtClean="0">
                <a:solidFill>
                  <a:srgbClr val="003366"/>
                </a:solidFill>
              </a:rPr>
              <a:t>– art. 6 ust. 6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1) </a:t>
            </a:r>
            <a:r>
              <a:rPr lang="pl-PL" sz="2000" smtClean="0"/>
              <a:t>opracowanie i realizacja wojewódzkiego programu przeciwdziałania przemocy w rodzinie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2) </a:t>
            </a:r>
            <a:r>
              <a:rPr lang="pl-PL" sz="2000" smtClean="0"/>
              <a:t>inspirowanie i promowanie nowych rozwiązań w zakresie przeciwdziałania przemocy w rodzinie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3) </a:t>
            </a:r>
            <a:r>
              <a:rPr lang="pl-PL" sz="2000" smtClean="0"/>
              <a:t>opracowywanie ramowych programów ochrony ofiar przemocy w rodzinie oraz ramowych programów oddziaływań korekcyjno-edukacyjnych dla osób stosujących przemoc w rodzinie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4) </a:t>
            </a:r>
            <a:r>
              <a:rPr lang="pl-PL" sz="2000" smtClean="0"/>
              <a:t>organizowanie szkoleń dla osób realizujących zadania związane z przeciwdziałaniem przemocy w rodzinie</a:t>
            </a:r>
          </a:p>
        </p:txBody>
      </p:sp>
      <p:sp>
        <p:nvSpPr>
          <p:cNvPr id="7578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A73234-101F-44EF-9A72-FCDA16BA1D4B}" type="slidenum">
              <a:rPr lang="pl-PL" smtClean="0"/>
              <a:pPr/>
              <a:t>62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pl-PL" sz="2400" dirty="0" smtClean="0">
                <a:solidFill>
                  <a:srgbClr val="003366"/>
                </a:solidFill>
              </a:rPr>
              <a:t>Zadania 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wojewody </a:t>
            </a:r>
            <a:r>
              <a:rPr lang="pl-PL" sz="2400" dirty="0" smtClean="0">
                <a:solidFill>
                  <a:srgbClr val="003366"/>
                </a:solidFill>
              </a:rPr>
              <a:t>– art. 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1) </a:t>
            </a:r>
            <a:r>
              <a:rPr lang="pl-PL" sz="2000" smtClean="0"/>
              <a:t>opracowywanie materiałów instruktażowych, zaleceń, procedur postępowania interwencyjnego w sytuacjach kryzysowych związanych z przemocą w rodzinie dla osób realizujących te zadania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2) </a:t>
            </a:r>
            <a:r>
              <a:rPr lang="pl-PL" sz="2000" smtClean="0"/>
              <a:t>monitorowanie zjawiska przemocy w rodzinie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3) </a:t>
            </a:r>
            <a:r>
              <a:rPr lang="pl-PL" sz="2000" smtClean="0"/>
              <a:t>powoływanie i odwoływanie Wojewódzkiego Koordynatora Realizacji Krajowego Programu Przeciwdziałania Przemocy </a:t>
            </a:r>
            <a:br>
              <a:rPr lang="pl-PL" sz="2000" smtClean="0"/>
            </a:br>
            <a:r>
              <a:rPr lang="pl-PL" sz="2000" smtClean="0"/>
              <a:t>w Rodzinie</a:t>
            </a:r>
          </a:p>
        </p:txBody>
      </p:sp>
      <p:sp>
        <p:nvSpPr>
          <p:cNvPr id="7680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50B03-0D50-4A68-903A-0CA559709BB5}" type="slidenum">
              <a:rPr lang="pl-PL" smtClean="0"/>
              <a:pPr/>
              <a:t>63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pl-PL" sz="2400" dirty="0" smtClean="0">
                <a:solidFill>
                  <a:srgbClr val="003366"/>
                </a:solidFill>
              </a:rPr>
              <a:t>Zadania 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wojewody </a:t>
            </a:r>
            <a:r>
              <a:rPr lang="pl-PL" sz="2400" dirty="0" smtClean="0">
                <a:solidFill>
                  <a:srgbClr val="003366"/>
                </a:solidFill>
              </a:rPr>
              <a:t>– art. 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l-PL" sz="2000" b="1" smtClean="0"/>
              <a:t>4) </a:t>
            </a:r>
            <a:r>
              <a:rPr lang="pl-PL" sz="2000" smtClean="0"/>
              <a:t>monitorowanie realizacji Krajowego Programu Przeciwdziałania Przemocy w Rodzinie przy pomocy Wojewódzkiego Koordynatora Realizacji Krajowego Programu Przeciwdziałania Przemocy w Rodzinie</a:t>
            </a:r>
          </a:p>
          <a:p>
            <a:pPr algn="just">
              <a:buFont typeface="Wingdings" pitchFamily="2" charset="2"/>
              <a:buNone/>
            </a:pPr>
            <a:r>
              <a:rPr lang="pl-PL" sz="2000" b="1" smtClean="0"/>
              <a:t>5) </a:t>
            </a:r>
            <a:r>
              <a:rPr lang="pl-PL" sz="2000" smtClean="0"/>
              <a:t>nadzór nad realizacją zadań z zakresu przeciwdziałania przemocy w rodzinie realizowanych przez samorząd gminny, powiatowy i województwa</a:t>
            </a:r>
          </a:p>
          <a:p>
            <a:pPr algn="just">
              <a:buFont typeface="Wingdings" pitchFamily="2" charset="2"/>
              <a:buNone/>
            </a:pPr>
            <a:r>
              <a:rPr lang="pl-PL" sz="2000" b="1" smtClean="0"/>
              <a:t>6) </a:t>
            </a:r>
            <a:r>
              <a:rPr lang="pl-PL" sz="2000" smtClean="0"/>
              <a:t>kontrola realizacji zadań z zakresu przeciwdziałania przemocy </a:t>
            </a:r>
            <a:br>
              <a:rPr lang="pl-PL" sz="2000" smtClean="0"/>
            </a:br>
            <a:r>
              <a:rPr lang="pl-PL" sz="2000" smtClean="0"/>
              <a:t>w rodzinie wykonywanych przez podmioty niepubliczne na podstawie umów z organami administracji rządowej </a:t>
            </a:r>
            <a:br>
              <a:rPr lang="pl-PL" sz="2000" smtClean="0"/>
            </a:br>
            <a:r>
              <a:rPr lang="pl-PL" sz="2000" smtClean="0"/>
              <a:t>i samorządowej</a:t>
            </a:r>
          </a:p>
        </p:txBody>
      </p:sp>
      <p:sp>
        <p:nvSpPr>
          <p:cNvPr id="7782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A6808B-1527-4435-BB8E-BC9873AAB08B}" type="slidenum">
              <a:rPr lang="pl-PL" smtClean="0"/>
              <a:pPr/>
              <a:t>64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pl-PL" sz="2400" dirty="0" smtClean="0">
                <a:solidFill>
                  <a:srgbClr val="003366"/>
                </a:solidFill>
              </a:rPr>
              <a:t>Zadania 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ministra </a:t>
            </a:r>
            <a:r>
              <a:rPr lang="pl-PL" sz="2400" dirty="0" smtClean="0">
                <a:solidFill>
                  <a:srgbClr val="003366"/>
                </a:solidFill>
              </a:rPr>
              <a:t>– art. 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1) </a:t>
            </a:r>
            <a:r>
              <a:rPr lang="pl-PL" sz="2000" smtClean="0"/>
              <a:t> zlecanie i finansowanie badań, ekspertyz i analiz dotyczących zjawiska przemocy w rodzinie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2) </a:t>
            </a:r>
            <a:r>
              <a:rPr lang="pl-PL" sz="2000" smtClean="0"/>
              <a:t> prowadzenie działań promujących podnoszenie świadomości społecznej w zakresie przyczyn i skutków przemocy w rodzinie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3) </a:t>
            </a:r>
            <a:r>
              <a:rPr lang="pl-PL" sz="2000" smtClean="0"/>
              <a:t> powoływanie i odwoływanie Krajowego Koordynatora Realizacji Krajowego Programu Przeciwdziałania Przemocy w Rodzinie w randze sekretarza lub podsekretarza stanu w urzędzie obsługującym ministra właściwego do spraw zabezpieczenia społecznego</a:t>
            </a:r>
          </a:p>
        </p:txBody>
      </p:sp>
      <p:sp>
        <p:nvSpPr>
          <p:cNvPr id="7885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AD8608-DD81-4F0A-8DB8-26D31359819C}" type="slidenum">
              <a:rPr lang="pl-PL" smtClean="0"/>
              <a:pPr/>
              <a:t>65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pl-PL" sz="2400" dirty="0" smtClean="0">
                <a:solidFill>
                  <a:srgbClr val="003366"/>
                </a:solidFill>
              </a:rPr>
              <a:t>Zadania </a:t>
            </a: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ministra </a:t>
            </a:r>
            <a:r>
              <a:rPr lang="pl-PL" sz="2400" dirty="0" smtClean="0">
                <a:solidFill>
                  <a:srgbClr val="003366"/>
                </a:solidFill>
              </a:rPr>
              <a:t>– art. 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4) </a:t>
            </a:r>
            <a:r>
              <a:rPr lang="pl-PL" sz="2000" smtClean="0"/>
              <a:t>monitorowanie realizacji Krajowego Programu Przeciwdziałania Przemocy w Rodzinie przy pomocy koordynatora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5) </a:t>
            </a:r>
            <a:r>
              <a:rPr lang="pl-PL" sz="2000" smtClean="0"/>
              <a:t>opracowanie oraz wydawanie co najmniej raz na dwa lata wytycznych do prowadzenia szkoleń w zakresie przeciwdziałania przemocy w rodzinie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6) </a:t>
            </a:r>
            <a:r>
              <a:rPr lang="pl-PL" sz="2000" smtClean="0"/>
              <a:t>opracowywanie i finansowanie programów osłonowych </a:t>
            </a:r>
            <a:br>
              <a:rPr lang="pl-PL" sz="2000" smtClean="0"/>
            </a:br>
            <a:r>
              <a:rPr lang="pl-PL" sz="2000" smtClean="0"/>
              <a:t>z zakresu przeciwdziałania przemocy w rodzinie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b="1" smtClean="0"/>
              <a:t>7) </a:t>
            </a:r>
            <a:r>
              <a:rPr lang="pl-PL" sz="2000" smtClean="0"/>
              <a:t>finansowe wspieranie programów z zakresu przeciwdziałania przemocy w rodzinie</a:t>
            </a:r>
          </a:p>
          <a:p>
            <a:pPr algn="just">
              <a:buFont typeface="Wingdings" pitchFamily="2" charset="2"/>
              <a:buNone/>
            </a:pPr>
            <a:endParaRPr lang="pl-PL" sz="2000" smtClean="0"/>
          </a:p>
        </p:txBody>
      </p:sp>
      <p:sp>
        <p:nvSpPr>
          <p:cNvPr id="7987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7F615A-9ED1-4B0B-81F8-2CE2774C6147}" type="slidenum">
              <a:rPr lang="pl-PL" smtClean="0"/>
              <a:pPr/>
              <a:t>66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sz="2800" smtClean="0"/>
              <a:t>Problematyka przemocy wobec osób starszych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Co to jest przemoc wobec osób starszych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Przemoc wobec osób starszych może być zdefiniowana jako pojedyncze lub powtarzające się działanie, lub brak odpowiedniego działania, występujące w jakiejkolwiek relacji, </a:t>
            </a:r>
            <a:br>
              <a:rPr lang="pl-PL" sz="2000" smtClean="0"/>
            </a:br>
            <a:r>
              <a:rPr lang="pl-PL" sz="2000" smtClean="0"/>
              <a:t>w której oczekuje się zaufania, a która powoduje krzywdę bądź cierpienie osoby starszej. Może ona przybierać różne formy: przemocy fizycznej, psychicznej, seksualnej, finansowej, a także formę intencjonalnego lub nieintencjonalnego zaniedbania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endParaRPr lang="pl-PL" sz="1400" smtClean="0"/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1400" smtClean="0"/>
              <a:t>(definicja podana za The Toronto Declaration on the Prevention of Elder Abuse)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endParaRPr lang="pl-PL" sz="2000" smtClean="0">
              <a:solidFill>
                <a:srgbClr val="003366"/>
              </a:solidFill>
            </a:endParaRPr>
          </a:p>
        </p:txBody>
      </p:sp>
      <p:sp>
        <p:nvSpPr>
          <p:cNvPr id="8192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596500-21E1-41F3-95D1-2FFEE9B490FC}" type="slidenum">
              <a:rPr lang="pl-PL" smtClean="0"/>
              <a:pPr/>
              <a:t>68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Rodzaje przemocy wobec osób starszych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marL="381000" indent="-381000" algn="just" eaLnBrk="1" hangingPunct="1">
              <a:lnSpc>
                <a:spcPct val="180000"/>
              </a:lnSpc>
              <a:buClr>
                <a:srgbClr val="003366"/>
              </a:buClr>
              <a:buSzTx/>
              <a:buFont typeface="Wingdings" pitchFamily="2" charset="2"/>
              <a:buChar char="Ø"/>
            </a:pPr>
            <a:r>
              <a:rPr lang="pl-PL" sz="2000" b="1" smtClean="0"/>
              <a:t>Zaniedbanie</a:t>
            </a:r>
            <a:r>
              <a:rPr lang="pl-PL" sz="2000" smtClean="0"/>
              <a:t> – może polegać na niedostarczeniu jedzenie, picia i leków, złej jakości higieny, zaniedbywaniu podstawowych potrzeb osób starszych, nie zapewnieniu ubrań, komfortu życia, ciepła, opieki, zaniechaniu wizyt lekarskich</a:t>
            </a:r>
          </a:p>
          <a:p>
            <a:pPr marL="381000" indent="-381000" algn="just" eaLnBrk="1" hangingPunct="1">
              <a:lnSpc>
                <a:spcPct val="180000"/>
              </a:lnSpc>
              <a:buClr>
                <a:srgbClr val="003366"/>
              </a:buClr>
              <a:buSzTx/>
              <a:buFont typeface="Wingdings" pitchFamily="2" charset="2"/>
              <a:buNone/>
            </a:pPr>
            <a:r>
              <a:rPr lang="pl-PL" sz="2000" smtClean="0"/>
              <a:t>Skutkiem takich zachowań jest pogorszenie się higieny osobistej </a:t>
            </a:r>
            <a:br>
              <a:rPr lang="pl-PL" sz="2000" smtClean="0"/>
            </a:br>
            <a:r>
              <a:rPr lang="pl-PL" sz="2000" smtClean="0"/>
              <a:t>i wyglądu zewnętrznego, powstawania ran, wysypki, nagły spadek masy ciała, głód, pragnienie, poczucie odrzucenia, depresja</a:t>
            </a:r>
          </a:p>
          <a:p>
            <a:pPr marL="381000" indent="-381000" eaLnBrk="1" hangingPunct="1">
              <a:lnSpc>
                <a:spcPct val="180000"/>
              </a:lnSpc>
              <a:buClr>
                <a:srgbClr val="003366"/>
              </a:buClr>
              <a:buSzTx/>
              <a:buFont typeface="Wingdings" pitchFamily="2" charset="2"/>
              <a:buChar char="Ø"/>
            </a:pPr>
            <a:endParaRPr lang="pl-PL" sz="2000" smtClean="0">
              <a:solidFill>
                <a:srgbClr val="003366"/>
              </a:solidFill>
            </a:endParaRPr>
          </a:p>
        </p:txBody>
      </p:sp>
      <p:sp>
        <p:nvSpPr>
          <p:cNvPr id="8294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B3D027-464D-48B1-922A-3F875DC46E93}" type="slidenum">
              <a:rPr lang="pl-PL" smtClean="0"/>
              <a:pPr/>
              <a:t>69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Przestępstwo znęcania się – art. 207 kk</a:t>
            </a:r>
          </a:p>
        </p:txBody>
      </p:sp>
      <p:sp>
        <p:nvSpPr>
          <p:cNvPr id="19459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68F65E-402E-4445-9D93-9532CFD46A1E}" type="slidenum">
              <a:rPr lang="pl-PL" smtClean="0"/>
              <a:pPr/>
              <a:t>7</a:t>
            </a:fld>
            <a:endParaRPr lang="pl-PL" smtClean="0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903288" y="2349500"/>
            <a:ext cx="7772400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Znęcanie – istota tego pojęcia zawiera pewną intensywność działań, ich częstotliwość oraz cel jakim jest udręczenie ofiary. Może być popełnione z działania poprzez zadawanie bólu fizycznego (np. bicie, przypalanie itp.), bądź cierpień moralnych (np. znieważanie, groźby) albo z zaniechania (np. dręczenie głodem). Znęcaniem może być również działanie jednorazowe, lecz intensywne i rozciągnięte w czasie. </a:t>
            </a:r>
            <a:endParaRPr lang="pl-PL" sz="2000" b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Rodzaje przemocy wobec osób starszych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marL="381000" indent="-381000" algn="just" eaLnBrk="1" hangingPunct="1">
              <a:lnSpc>
                <a:spcPct val="180000"/>
              </a:lnSpc>
              <a:buClr>
                <a:srgbClr val="003366"/>
              </a:buClr>
              <a:buSzTx/>
              <a:buFont typeface="Wingdings" pitchFamily="2" charset="2"/>
              <a:buChar char="Ø"/>
            </a:pPr>
            <a:r>
              <a:rPr lang="pl-PL" sz="2000" b="1" smtClean="0"/>
              <a:t>Finansowa – </a:t>
            </a:r>
            <a:r>
              <a:rPr lang="pl-PL" sz="2000" smtClean="0"/>
              <a:t>może polegać na okradaniu, wyłudzaniu pieniędzy (kredyty), zawłaszczaniu renty </a:t>
            </a:r>
            <a:r>
              <a:rPr lang="pl-PL" sz="2000" i="1" smtClean="0"/>
              <a:t>(przepijaniu jej) </a:t>
            </a:r>
            <a:br>
              <a:rPr lang="pl-PL" sz="2000" i="1" smtClean="0"/>
            </a:br>
            <a:r>
              <a:rPr lang="pl-PL" sz="2000" smtClean="0"/>
              <a:t>i innych dóbr materialnych, przerzucaniu kosztów życia na osoby starsze, fałszowanie dokumentów </a:t>
            </a:r>
            <a:r>
              <a:rPr lang="pl-PL" sz="2000" i="1" smtClean="0"/>
              <a:t>(testamenty, darowizny)</a:t>
            </a:r>
            <a:endParaRPr lang="pl-PL" sz="2000" smtClean="0"/>
          </a:p>
          <a:p>
            <a:pPr marL="381000" indent="-381000" algn="just" eaLnBrk="1" hangingPunct="1">
              <a:lnSpc>
                <a:spcPct val="180000"/>
              </a:lnSpc>
              <a:buClr>
                <a:srgbClr val="003366"/>
              </a:buClr>
              <a:buSzTx/>
              <a:buFont typeface="Wingdings" pitchFamily="2" charset="2"/>
              <a:buNone/>
            </a:pPr>
            <a:r>
              <a:rPr lang="pl-PL" sz="2000" smtClean="0"/>
              <a:t>Skutkiem takich działań jest brak pieniędzy u osób starszych, , liczne kredyty, wysokie długi </a:t>
            </a:r>
            <a:r>
              <a:rPr lang="pl-PL" sz="2000" i="1" smtClean="0"/>
              <a:t>(często ściągane przez komornika)</a:t>
            </a:r>
            <a:r>
              <a:rPr lang="pl-PL" sz="2000" smtClean="0"/>
              <a:t>, nagłe zmiany treści testamentu</a:t>
            </a:r>
            <a:endParaRPr lang="pl-PL" sz="2000" smtClean="0">
              <a:solidFill>
                <a:srgbClr val="003366"/>
              </a:solidFill>
            </a:endParaRPr>
          </a:p>
        </p:txBody>
      </p:sp>
      <p:sp>
        <p:nvSpPr>
          <p:cNvPr id="8397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4DB76F-BAA2-4B7C-AE9E-1051F989D0C4}" type="slidenum">
              <a:rPr lang="pl-PL" smtClean="0"/>
              <a:pPr/>
              <a:t>70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Rodzaje przemocy wobec osób starszych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  <a:buSzPct val="100000"/>
              <a:buFont typeface="Wingdings" pitchFamily="2" charset="2"/>
              <a:buChar char="Ø"/>
              <a:defRPr/>
            </a:pPr>
            <a:r>
              <a:rPr lang="pl-PL" sz="2000" b="1" dirty="0" smtClean="0"/>
              <a:t>Psychiczna</a:t>
            </a:r>
            <a:r>
              <a:rPr lang="pl-PL" sz="2000" dirty="0" smtClean="0"/>
              <a:t> – może polegać na krzyczeniu, ubliżaniu (przeklinanie, wyzywanie, obelgi), stosowaniu gróźb, upokarzaniu, zastraszaniu, wyśmiewaniu z powodu wieku/graniczeń fizycznych, ciągłym krytykowaniu, izolowaniu kontaktów z innymi ludźmi, ubezwłasnowolnieniu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  <a:defRPr/>
            </a:pPr>
            <a:endParaRPr lang="pl-PL" sz="2000" dirty="0" smtClean="0"/>
          </a:p>
          <a:p>
            <a:pPr algn="just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pl-PL" sz="2000" dirty="0" smtClean="0"/>
              <a:t>Obserwowalne skutki to depresja, wycofanie się z życia towarzyskiego, złość, zmiany w zachowaniu, strach, przerażenie, agresja, obniżenie poczucia własnej wartości</a:t>
            </a:r>
          </a:p>
          <a:p>
            <a:pPr>
              <a:buFont typeface="Wingdings" pitchFamily="2" charset="2"/>
              <a:buNone/>
              <a:defRPr/>
            </a:pPr>
            <a:endParaRPr lang="pl-PL" sz="2000" dirty="0" smtClean="0"/>
          </a:p>
          <a:p>
            <a:pPr marL="381000" indent="-381000" algn="just" eaLnBrk="1" hangingPunct="1">
              <a:lnSpc>
                <a:spcPct val="150000"/>
              </a:lnSpc>
              <a:buClr>
                <a:srgbClr val="FF0000"/>
              </a:buClr>
              <a:buSzTx/>
              <a:buFont typeface="Wingdings" pitchFamily="2" charset="2"/>
              <a:buNone/>
              <a:defRPr/>
            </a:pPr>
            <a:endParaRPr lang="pl-PL" sz="2000" dirty="0" smtClean="0">
              <a:solidFill>
                <a:srgbClr val="003366"/>
              </a:solidFill>
            </a:endParaRPr>
          </a:p>
        </p:txBody>
      </p:sp>
      <p:sp>
        <p:nvSpPr>
          <p:cNvPr id="8499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A5AC57-CFCC-4813-A3FE-13F6D4F17687}" type="slidenum">
              <a:rPr lang="pl-PL" smtClean="0"/>
              <a:pPr/>
              <a:t>71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Rodzaje przemocy wobec osób starszych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  <a:buSzPct val="100000"/>
              <a:buFont typeface="Wingdings" pitchFamily="2" charset="2"/>
              <a:buChar char="Ø"/>
            </a:pPr>
            <a:r>
              <a:rPr lang="pl-PL" sz="2000" b="1" smtClean="0"/>
              <a:t>Fizyczna</a:t>
            </a:r>
            <a:r>
              <a:rPr lang="pl-PL" sz="2000" smtClean="0"/>
              <a:t>	- może polegać na biciu (rękami, kopaniu), uderzaniu, duszeniu a także popychaniu, szarpaniu, potrząsaniu, stosowaniu siły w trakcie karmienia, złym dawkowaniu bądź nieuprawnionym stosowaniu leków</a:t>
            </a:r>
          </a:p>
          <a:p>
            <a:pPr algn="just">
              <a:lnSpc>
                <a:spcPct val="150000"/>
              </a:lnSpc>
              <a:buSzPct val="100000"/>
              <a:buFont typeface="Wingdings" pitchFamily="2" charset="2"/>
              <a:buNone/>
            </a:pPr>
            <a:endParaRPr lang="pl-PL" sz="2000" smtClean="0"/>
          </a:p>
          <a:p>
            <a:pPr algn="just">
              <a:lnSpc>
                <a:spcPct val="150000"/>
              </a:lnSpc>
              <a:buSzPct val="100000"/>
              <a:buFont typeface="Wingdings" pitchFamily="2" charset="2"/>
              <a:buNone/>
            </a:pPr>
            <a:r>
              <a:rPr lang="pl-PL" sz="2000" smtClean="0"/>
              <a:t>Skutkiem mogą być różnorodne rany, siniaki, bolące miejsca, </a:t>
            </a:r>
            <a:br>
              <a:rPr lang="pl-PL" sz="2000" smtClean="0"/>
            </a:br>
            <a:r>
              <a:rPr lang="pl-PL" sz="2000" smtClean="0"/>
              <a:t>a w sferze psychicznej zmiany w zachowaniu, izolacja od świata</a:t>
            </a:r>
            <a:endParaRPr lang="pl-PL" sz="2000" smtClean="0">
              <a:solidFill>
                <a:srgbClr val="003366"/>
              </a:solidFill>
            </a:endParaRPr>
          </a:p>
        </p:txBody>
      </p:sp>
      <p:sp>
        <p:nvSpPr>
          <p:cNvPr id="8602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C1CED-79A1-4FF3-9E85-9C70E784116C}" type="slidenum">
              <a:rPr lang="pl-PL" smtClean="0"/>
              <a:pPr/>
              <a:t>72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Rodzaje przemocy wobec osób starszych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  <a:buSzPct val="100000"/>
              <a:buFont typeface="Wingdings" pitchFamily="2" charset="2"/>
              <a:buChar char="Ø"/>
            </a:pPr>
            <a:r>
              <a:rPr lang="pl-PL" sz="2000" b="1" smtClean="0"/>
              <a:t>Ograniczanie wolności (izolowanie) – może polegać na </a:t>
            </a:r>
            <a:r>
              <a:rPr lang="pl-PL" sz="2000" smtClean="0"/>
              <a:t>zamykaniu w domu, ograniczanie dostępu do ludzi, łazienki lub innych wspólnych pomieszczeń, zamykaniu w jednym pomieszczeniu, ograniczanie kontaktu z innymi członkami rodziny (znajomymi), zakazie wychodzenia z domu</a:t>
            </a:r>
          </a:p>
          <a:p>
            <a:pPr algn="just">
              <a:lnSpc>
                <a:spcPct val="150000"/>
              </a:lnSpc>
              <a:buSzPct val="100000"/>
              <a:buFont typeface="Wingdings" pitchFamily="2" charset="2"/>
              <a:buNone/>
            </a:pPr>
            <a:endParaRPr lang="pl-PL" sz="2000" smtClean="0"/>
          </a:p>
          <a:p>
            <a:pPr algn="just">
              <a:lnSpc>
                <a:spcPct val="150000"/>
              </a:lnSpc>
              <a:buSzPct val="100000"/>
              <a:buFont typeface="Wingdings" pitchFamily="2" charset="2"/>
              <a:buNone/>
            </a:pPr>
            <a:r>
              <a:rPr lang="pl-PL" sz="2000" smtClean="0"/>
              <a:t>Efektem jest izolacja ofiary od świata zewnętrznego, brak kontaktu z innymi osobami</a:t>
            </a:r>
            <a:endParaRPr lang="pl-PL" sz="2000" smtClean="0">
              <a:solidFill>
                <a:srgbClr val="003366"/>
              </a:solidFill>
            </a:endParaRPr>
          </a:p>
        </p:txBody>
      </p:sp>
      <p:sp>
        <p:nvSpPr>
          <p:cNvPr id="8704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F12373-A3F9-40EA-BACC-9B3B746F5392}" type="slidenum">
              <a:rPr lang="pl-PL" smtClean="0"/>
              <a:pPr/>
              <a:t>73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Skala zjawiska przemocy wobec osób starszych lub niepełnosprawnych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50000"/>
              </a:lnSpc>
              <a:buFont typeface="Wingdings" pitchFamily="2" charset="2"/>
              <a:buNone/>
            </a:pPr>
            <a:r>
              <a:rPr lang="pl-PL" sz="2000" smtClean="0"/>
              <a:t>Blisko połowa Polaków zna przypadki przemocy fizycznej, ekonomicznej i psychicznej w rodzinie wobec osób starszych, </a:t>
            </a:r>
            <a:br>
              <a:rPr lang="pl-PL" sz="2000" smtClean="0"/>
            </a:br>
            <a:r>
              <a:rPr lang="pl-PL" sz="2000" smtClean="0"/>
              <a:t>a ponad 30 proc. zna takie przypadki wobec niepełnosprawnych</a:t>
            </a:r>
          </a:p>
          <a:p>
            <a:pPr>
              <a:buFont typeface="Wingdings" pitchFamily="2" charset="2"/>
              <a:buNone/>
            </a:pPr>
            <a:endParaRPr lang="pl-PL" sz="1200" smtClean="0">
              <a:solidFill>
                <a:srgbClr val="003366"/>
              </a:solidFill>
            </a:endParaRPr>
          </a:p>
          <a:p>
            <a:pPr>
              <a:buFont typeface="Wingdings" pitchFamily="2" charset="2"/>
              <a:buNone/>
            </a:pPr>
            <a:endParaRPr lang="pl-PL" sz="1200" smtClean="0">
              <a:solidFill>
                <a:srgbClr val="003366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pl-PL" sz="1200" smtClean="0">
                <a:solidFill>
                  <a:srgbClr val="003366"/>
                </a:solidFill>
              </a:rPr>
              <a:t>Badanie Instytutu Psychologii PAN na zlecenie Ministerstwa Pracy i Polityki Społecznej (2009 r.)</a:t>
            </a:r>
          </a:p>
          <a:p>
            <a:endParaRPr lang="pl-PL" sz="2000" smtClean="0"/>
          </a:p>
        </p:txBody>
      </p:sp>
      <p:sp>
        <p:nvSpPr>
          <p:cNvPr id="8806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C5C61A-219F-4F83-9B3D-3F1F71641A5A}" type="slidenum">
              <a:rPr lang="pl-PL" smtClean="0"/>
              <a:pPr/>
              <a:t>74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Skala zjawiska przemocy wobec osób starszych lub niepełnosprawnych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50000"/>
              </a:lnSpc>
              <a:buFont typeface="Wingdings" pitchFamily="2" charset="2"/>
              <a:buNone/>
            </a:pPr>
            <a:r>
              <a:rPr lang="pl-PL" sz="2000" smtClean="0"/>
              <a:t>Ponad 90 proc. respondentów nie znajduje okoliczności usprawiedliwiających przemoc wobec osób starszych </a:t>
            </a:r>
            <a:br>
              <a:rPr lang="pl-PL" sz="2000" smtClean="0"/>
            </a:br>
            <a:r>
              <a:rPr lang="pl-PL" sz="2000" smtClean="0"/>
              <a:t>i niepełnosprawnych, ale aż 45 % badanych uważa, że w takich sytuacjach "lepiej się nie wtrącać"</a:t>
            </a:r>
          </a:p>
          <a:p>
            <a:pPr>
              <a:buFont typeface="Wingdings" pitchFamily="2" charset="2"/>
              <a:buNone/>
            </a:pPr>
            <a:endParaRPr lang="pl-PL" sz="1200" smtClean="0">
              <a:solidFill>
                <a:srgbClr val="003366"/>
              </a:solidFill>
            </a:endParaRPr>
          </a:p>
          <a:p>
            <a:pPr>
              <a:buFont typeface="Wingdings" pitchFamily="2" charset="2"/>
              <a:buNone/>
            </a:pPr>
            <a:endParaRPr lang="pl-PL" sz="1200" smtClean="0">
              <a:solidFill>
                <a:srgbClr val="003366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pl-PL" sz="1200" smtClean="0">
                <a:solidFill>
                  <a:srgbClr val="003366"/>
                </a:solidFill>
              </a:rPr>
              <a:t>Badanie Instytutu Psychologii PAN na zlecenie Ministerstwa Pracy i Polityki Społecznej (2009 r.)</a:t>
            </a:r>
          </a:p>
          <a:p>
            <a:endParaRPr lang="pl-PL" sz="2000" smtClean="0"/>
          </a:p>
        </p:txBody>
      </p:sp>
      <p:sp>
        <p:nvSpPr>
          <p:cNvPr id="8909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3ABD18-BB5B-42D9-B04D-EBC9B1DE299A}" type="slidenum">
              <a:rPr lang="pl-PL" smtClean="0"/>
              <a:pPr/>
              <a:t>75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Skala zjawiska przemocy wobec osób starszych lub niepełnosprawnych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250000"/>
              </a:lnSpc>
              <a:buFont typeface="Wingdings" pitchFamily="2" charset="2"/>
              <a:buNone/>
            </a:pPr>
            <a:r>
              <a:rPr lang="pl-PL" sz="2000" smtClean="0"/>
              <a:t>Ofiarą przemocy w rodzinie wobec osób starszych jest najczęściej kobieta z wykształceniem podstawowym lub średnim</a:t>
            </a:r>
          </a:p>
          <a:p>
            <a:pPr>
              <a:lnSpc>
                <a:spcPct val="250000"/>
              </a:lnSpc>
              <a:buFont typeface="Wingdings" pitchFamily="2" charset="2"/>
              <a:buNone/>
            </a:pPr>
            <a:r>
              <a:rPr lang="pl-PL" sz="2000" smtClean="0"/>
              <a:t>Typowa ofiara przemocy w grupie osób niepełnosprawnych to także kobieta, tyle że z wykształceniem podstawowym</a:t>
            </a:r>
          </a:p>
          <a:p>
            <a:pPr>
              <a:buFont typeface="Wingdings" pitchFamily="2" charset="2"/>
              <a:buNone/>
            </a:pPr>
            <a:endParaRPr lang="pl-PL" sz="1200" smtClean="0">
              <a:solidFill>
                <a:srgbClr val="003366"/>
              </a:solidFill>
            </a:endParaRPr>
          </a:p>
          <a:p>
            <a:pPr>
              <a:buFont typeface="Wingdings" pitchFamily="2" charset="2"/>
              <a:buNone/>
            </a:pPr>
            <a:endParaRPr lang="pl-PL" sz="1200" smtClean="0">
              <a:solidFill>
                <a:srgbClr val="003366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pl-PL" sz="1200" smtClean="0">
                <a:solidFill>
                  <a:srgbClr val="003366"/>
                </a:solidFill>
              </a:rPr>
              <a:t>Badanie Instytutu Psychologii PAN na zlecenie Ministerstwa Pracy i Polityki Społecznej (2009 r.)</a:t>
            </a:r>
          </a:p>
          <a:p>
            <a:endParaRPr lang="pl-PL" sz="2000" smtClean="0"/>
          </a:p>
        </p:txBody>
      </p:sp>
      <p:sp>
        <p:nvSpPr>
          <p:cNvPr id="9011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881ED7-E648-4621-9F6D-851976E60FE4}" type="slidenum">
              <a:rPr lang="pl-PL" smtClean="0"/>
              <a:pPr/>
              <a:t>76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Najczęstsze formy przemocy wobec osób starszych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Wśród form przemocy wobec osób starszych najczęściej wskazywano przy przemocy: </a:t>
            </a:r>
          </a:p>
          <a:p>
            <a:pPr algn="just">
              <a:lnSpc>
                <a:spcPct val="15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fizycznej – izolowanie (46,7 proc.)</a:t>
            </a:r>
          </a:p>
          <a:p>
            <a:pPr algn="just">
              <a:lnSpc>
                <a:spcPct val="15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ekonomicznej – zabieranie i wykorzystywanie ich pieniędzy (51,5 proc.)</a:t>
            </a:r>
          </a:p>
          <a:p>
            <a:pPr algn="just">
              <a:lnSpc>
                <a:spcPct val="15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psychicznej – wytykanie niepełnosprawności fizycznej lub psychicznej (48,5 proc.)</a:t>
            </a:r>
          </a:p>
          <a:p>
            <a:pPr>
              <a:buFont typeface="Wingdings" pitchFamily="2" charset="2"/>
              <a:buNone/>
            </a:pPr>
            <a:endParaRPr lang="pl-PL" sz="1200" smtClean="0">
              <a:solidFill>
                <a:srgbClr val="003366"/>
              </a:solidFill>
            </a:endParaRPr>
          </a:p>
          <a:p>
            <a:pPr>
              <a:buFont typeface="Wingdings" pitchFamily="2" charset="2"/>
              <a:buNone/>
            </a:pPr>
            <a:endParaRPr lang="pl-PL" sz="1200" smtClean="0">
              <a:solidFill>
                <a:srgbClr val="003366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pl-PL" sz="1200" smtClean="0">
                <a:solidFill>
                  <a:srgbClr val="003366"/>
                </a:solidFill>
              </a:rPr>
              <a:t>Badanie Instytutu Psychologii PAN na zlecenie Ministerstwa Pracy i Polityki Społecznej (2009 r.)</a:t>
            </a:r>
          </a:p>
          <a:p>
            <a:endParaRPr lang="pl-PL" sz="2000" smtClean="0"/>
          </a:p>
        </p:txBody>
      </p:sp>
      <p:sp>
        <p:nvSpPr>
          <p:cNvPr id="9114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9DF51E-DE54-4A14-B88E-7723340EE775}" type="slidenum">
              <a:rPr lang="pl-PL" smtClean="0"/>
              <a:pPr/>
              <a:t>77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rgbClr val="003366"/>
                </a:solidFill>
              </a:rPr>
              <a:t>Najczęstsze formy przemocy wobec osób niepełnosprawnych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Wśród form przemocy wobec osób niepełnosprawnych najczęściej wskazywano przy przemocy : </a:t>
            </a:r>
          </a:p>
          <a:p>
            <a:pPr algn="just">
              <a:lnSpc>
                <a:spcPct val="15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fizycznej – izolowanie i zamykanie (34,4 proc.), </a:t>
            </a:r>
            <a:br>
              <a:rPr lang="pl-PL" sz="2000" smtClean="0"/>
            </a:br>
            <a:r>
              <a:rPr lang="pl-PL" sz="2000" smtClean="0"/>
              <a:t>i równie często uderzanie i bicie (34,3 proc.) </a:t>
            </a:r>
          </a:p>
          <a:p>
            <a:pPr algn="just">
              <a:lnSpc>
                <a:spcPct val="15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ekonomicznej – zabieranie dóbr materialnych (39,9 proc.) </a:t>
            </a:r>
          </a:p>
          <a:p>
            <a:pPr algn="just">
              <a:lnSpc>
                <a:spcPct val="150000"/>
              </a:lnSpc>
              <a:buSzPct val="100000"/>
              <a:buFont typeface="Wingdings" pitchFamily="2" charset="2"/>
              <a:buChar char="Ø"/>
            </a:pPr>
            <a:r>
              <a:rPr lang="pl-PL" sz="2000" smtClean="0"/>
              <a:t>psychicznej – wytykanie niepełnosprawności fizycznej lub psychicznej (34,4 proc.)</a:t>
            </a:r>
            <a:endParaRPr lang="pl-PL" sz="1200" smtClean="0">
              <a:solidFill>
                <a:srgbClr val="003366"/>
              </a:solidFill>
            </a:endParaRPr>
          </a:p>
          <a:p>
            <a:pPr>
              <a:buFont typeface="Wingdings" pitchFamily="2" charset="2"/>
              <a:buNone/>
            </a:pPr>
            <a:endParaRPr lang="pl-PL" sz="1200" smtClean="0">
              <a:solidFill>
                <a:srgbClr val="003366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pl-PL" sz="1200" smtClean="0">
                <a:solidFill>
                  <a:srgbClr val="003366"/>
                </a:solidFill>
              </a:rPr>
              <a:t>Badanie Instytutu Psychologii PAN na zlecenie Ministerstwa Pracy i Polityki Społecznej (2009 r.)</a:t>
            </a:r>
          </a:p>
          <a:p>
            <a:endParaRPr lang="pl-PL" sz="2000" smtClean="0"/>
          </a:p>
        </p:txBody>
      </p:sp>
      <p:sp>
        <p:nvSpPr>
          <p:cNvPr id="9216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F6EB1A-901C-4271-AD25-8B5AEBB9AA61}" type="slidenum">
              <a:rPr lang="pl-PL" smtClean="0"/>
              <a:pPr/>
              <a:t>78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Czynniki wpływające na występowanie przemocy wśród osób starszych/niepełnosprawnych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pl-PL" sz="2000" dirty="0" smtClean="0"/>
              <a:t>brak sił fizycznych</a:t>
            </a:r>
          </a:p>
          <a:p>
            <a:pPr>
              <a:lnSpc>
                <a:spcPct val="200000"/>
              </a:lnSpc>
              <a:defRPr/>
            </a:pPr>
            <a:r>
              <a:rPr lang="pl-PL" sz="2000" dirty="0" smtClean="0"/>
              <a:t>poczucie bezradności</a:t>
            </a:r>
          </a:p>
          <a:p>
            <a:pPr>
              <a:lnSpc>
                <a:spcPct val="200000"/>
              </a:lnSpc>
              <a:defRPr/>
            </a:pPr>
            <a:r>
              <a:rPr lang="pl-PL" sz="2000" dirty="0" smtClean="0"/>
              <a:t>poczucie uzależnienia</a:t>
            </a:r>
          </a:p>
          <a:p>
            <a:pPr>
              <a:lnSpc>
                <a:spcPct val="200000"/>
              </a:lnSpc>
              <a:defRPr/>
            </a:pPr>
            <a:r>
              <a:rPr lang="pl-PL" sz="2000" dirty="0" smtClean="0"/>
              <a:t>poczucie bycia odrzuconym </a:t>
            </a:r>
          </a:p>
          <a:p>
            <a:pPr>
              <a:lnSpc>
                <a:spcPct val="200000"/>
              </a:lnSpc>
              <a:defRPr/>
            </a:pPr>
            <a:r>
              <a:rPr lang="pl-PL" sz="2000" dirty="0" smtClean="0"/>
              <a:t>potrzeba miłości i bycia potrzebnym </a:t>
            </a:r>
          </a:p>
          <a:p>
            <a:pPr>
              <a:lnSpc>
                <a:spcPct val="200000"/>
              </a:lnSpc>
              <a:defRPr/>
            </a:pPr>
            <a:r>
              <a:rPr lang="pl-PL" sz="2000" dirty="0" smtClean="0"/>
              <a:t>choroba, niesprawność, niedołęstwo, wiek</a:t>
            </a:r>
          </a:p>
          <a:p>
            <a:pPr marL="381000" indent="-381000" algn="just" eaLnBrk="1" hangingPunct="1">
              <a:lnSpc>
                <a:spcPct val="200000"/>
              </a:lnSpc>
              <a:buSzTx/>
              <a:defRPr/>
            </a:pPr>
            <a:endParaRPr lang="pl-PL" sz="2000" dirty="0" smtClean="0">
              <a:solidFill>
                <a:srgbClr val="003366"/>
              </a:solidFill>
            </a:endParaRPr>
          </a:p>
        </p:txBody>
      </p:sp>
      <p:sp>
        <p:nvSpPr>
          <p:cNvPr id="9318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ADD6D7-ADBD-4F9B-9ED7-55F01C724A3F}" type="slidenum">
              <a:rPr lang="pl-PL" smtClean="0"/>
              <a:pPr/>
              <a:t>79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Przestępstwo znęcania się – art. 207 kk</a:t>
            </a:r>
          </a:p>
        </p:txBody>
      </p:sp>
      <p:sp>
        <p:nvSpPr>
          <p:cNvPr id="20483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68A66D-FBD7-4271-BC5C-E5341222AF37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903288" y="2349500"/>
            <a:ext cx="7772400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20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Znęcanie musi być popełnione umyślnie. Najczęściej jest zachowaniem wielodziałaniowym, złożonym zazwyczaj z wielu, </a:t>
            </a:r>
            <a:r>
              <a:rPr lang="pl-PL" sz="2000" b="1" dirty="0">
                <a:solidFill>
                  <a:schemeClr val="tx1">
                    <a:lumMod val="75000"/>
                  </a:schemeClr>
                </a:solidFill>
              </a:rPr>
              <a:t>powtarzających się</a:t>
            </a: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 elementów wykonawczych naruszających różne dobra (pochłania znamiona takich czynów jak  art. 190 </a:t>
            </a:r>
            <a:r>
              <a:rPr lang="pl-PL" sz="2000" dirty="0" err="1">
                <a:solidFill>
                  <a:schemeClr val="tx1">
                    <a:lumMod val="75000"/>
                  </a:schemeClr>
                </a:solidFill>
              </a:rPr>
              <a:t>kk</a:t>
            </a: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, 191 </a:t>
            </a:r>
            <a:r>
              <a:rPr lang="pl-PL" sz="2000" dirty="0" err="1">
                <a:solidFill>
                  <a:schemeClr val="tx1">
                    <a:lumMod val="75000"/>
                  </a:schemeClr>
                </a:solidFill>
              </a:rPr>
              <a:t>kk</a:t>
            </a: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, 216 </a:t>
            </a:r>
            <a:r>
              <a:rPr lang="pl-PL" sz="2000" dirty="0" err="1">
                <a:solidFill>
                  <a:schemeClr val="tx1">
                    <a:lumMod val="75000"/>
                  </a:schemeClr>
                </a:solidFill>
              </a:rPr>
              <a:t>kk</a:t>
            </a: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, 217 </a:t>
            </a:r>
            <a:r>
              <a:rPr lang="pl-PL" sz="2000" dirty="0" err="1">
                <a:solidFill>
                  <a:schemeClr val="tx1">
                    <a:lumMod val="75000"/>
                  </a:schemeClr>
                </a:solidFill>
              </a:rPr>
              <a:t>kk</a:t>
            </a: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). Dopiero pewna suma tych zachowań decyduje o istnieniu przestępstwa znęcania się.</a:t>
            </a:r>
            <a:endParaRPr lang="pl-PL" sz="2000" kern="0" dirty="0">
              <a:latin typeface="+mn-lt"/>
            </a:endParaRPr>
          </a:p>
          <a:p>
            <a:pPr marL="342900" indent="-342900" algn="ctr" eaLnBrk="0" hangingPunct="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pl-PL" sz="2000" b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800" smtClean="0"/>
              <a:t>Pierwszy kontakt z ofiarą przemocy ze szczególnym uwzględnieniem osób starszych i niepełnosprawnych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Schemat pomocy ofierze przemocy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003366"/>
              </a:buClr>
            </a:pPr>
            <a:r>
              <a:rPr lang="pl-PL" sz="2000" smtClean="0">
                <a:solidFill>
                  <a:srgbClr val="003366"/>
                </a:solidFill>
              </a:rPr>
              <a:t>empatyczne wczucie się w subiektywne przeżycia ludzi dotkniętych przemocą</a:t>
            </a:r>
          </a:p>
          <a:p>
            <a:pPr eaLnBrk="1" hangingPunct="1">
              <a:lnSpc>
                <a:spcPct val="150000"/>
              </a:lnSpc>
              <a:buClr>
                <a:srgbClr val="003366"/>
              </a:buClr>
            </a:pPr>
            <a:r>
              <a:rPr lang="pl-PL" sz="2000" smtClean="0">
                <a:solidFill>
                  <a:srgbClr val="003366"/>
                </a:solidFill>
              </a:rPr>
              <a:t>powstrzymanie przemocy – wskazanie środowisk i instytucji mogących udzielić pomocy</a:t>
            </a:r>
          </a:p>
          <a:p>
            <a:pPr eaLnBrk="1" hangingPunct="1">
              <a:lnSpc>
                <a:spcPct val="150000"/>
              </a:lnSpc>
              <a:buClr>
                <a:srgbClr val="003366"/>
              </a:buClr>
            </a:pPr>
            <a:r>
              <a:rPr lang="pl-PL" sz="2000" smtClean="0">
                <a:solidFill>
                  <a:srgbClr val="003366"/>
                </a:solidFill>
              </a:rPr>
              <a:t>przekonanie osób dotkniętych przemocą, aby uwolniły się od fałszywych schematów myślenia</a:t>
            </a:r>
          </a:p>
          <a:p>
            <a:pPr eaLnBrk="1" hangingPunct="1">
              <a:lnSpc>
                <a:spcPct val="150000"/>
              </a:lnSpc>
              <a:buClr>
                <a:srgbClr val="003366"/>
              </a:buClr>
            </a:pPr>
            <a:r>
              <a:rPr lang="pl-PL" sz="2000" smtClean="0">
                <a:solidFill>
                  <a:srgbClr val="003366"/>
                </a:solidFill>
              </a:rPr>
              <a:t>szukanie rozwiązań długofalowych – z uwzględnieniem pomocy dla sprawcy przemocy</a:t>
            </a:r>
          </a:p>
        </p:txBody>
      </p:sp>
      <p:sp>
        <p:nvSpPr>
          <p:cNvPr id="9523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BA5DC-6276-4149-A712-29424414091B}" type="slidenum">
              <a:rPr lang="pl-PL" smtClean="0"/>
              <a:pPr/>
              <a:t>81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Zasady postępowania podczas kontaktu z ofiarą przemocy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2000" smtClean="0"/>
              <a:t>zachowania osób zgłaszających powinny być przyjmowane ze zrozumieniem i należytą uwagą (osoba może wykazywać wzburzenie, nerwowość, ruchliwość lub też otępienie, emocjonalną obojętność, bierność)</a:t>
            </a:r>
          </a:p>
          <a:p>
            <a:pPr algn="just">
              <a:lnSpc>
                <a:spcPct val="150000"/>
              </a:lnSpc>
            </a:pPr>
            <a:r>
              <a:rPr lang="pl-PL" sz="2000" smtClean="0"/>
              <a:t>należy stworzyć atmosferę bezpieczeństwa i akceptacji</a:t>
            </a:r>
          </a:p>
          <a:p>
            <a:pPr algn="just">
              <a:lnSpc>
                <a:spcPct val="150000"/>
              </a:lnSpc>
            </a:pPr>
            <a:r>
              <a:rPr lang="pl-PL" sz="2000" smtClean="0"/>
              <a:t>należy powiedzieć osobie, że zdarzenie, o którym opowiada jest przemocą i uznajemy je za poważny problem i że przemoc ta jest traktowana przez prawo jako przestępstwo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pl-PL" sz="1200" smtClean="0">
                <a:solidFill>
                  <a:srgbClr val="003366"/>
                </a:solidFill>
              </a:rPr>
              <a:t>Źródło: http://www.mpips.gov.pl/index.php?gid=1234</a:t>
            </a:r>
          </a:p>
        </p:txBody>
      </p:sp>
      <p:sp>
        <p:nvSpPr>
          <p:cNvPr id="9626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FC965F-450F-485F-9572-FCD150B6724F}" type="slidenum">
              <a:rPr lang="pl-PL" smtClean="0"/>
              <a:pPr/>
              <a:t>82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Zasady postępowania podczas kontaktu z ofiarą przemocy</a:t>
            </a:r>
            <a:endParaRPr lang="pl-PL" sz="240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989888" cy="458152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2000" smtClean="0"/>
              <a:t>należy podkreślić, że nikt nie ma prawa krzywdzić innych stosując wobec nich przemoc, nic nie usprawiedliwia działań sprawcy</a:t>
            </a:r>
          </a:p>
          <a:p>
            <a:pPr algn="just">
              <a:lnSpc>
                <a:spcPct val="150000"/>
              </a:lnSpc>
            </a:pPr>
            <a:r>
              <a:rPr lang="pl-PL" sz="2000" smtClean="0"/>
              <a:t>należy zapewnić ofiarę, że nie jest winna przemocy, że całą odpowiedzialność ponosi sprawca</a:t>
            </a:r>
          </a:p>
          <a:p>
            <a:pPr algn="just">
              <a:lnSpc>
                <a:spcPct val="150000"/>
              </a:lnSpc>
            </a:pPr>
            <a:r>
              <a:rPr lang="pl-PL" sz="2000" smtClean="0"/>
              <a:t>należy upewnić ofiarę przemocy w rodzinie, że prawo stoi po jej stronie i że ma prawo się bronić </a:t>
            </a:r>
            <a:r>
              <a:rPr lang="pl-PL" sz="2000" i="1" smtClean="0"/>
              <a:t>(są specjaliści, którzy mogą udzielić pomocy i miejsca gdzie ofiara może poczuć się bezpiecznie)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pl-PL" sz="1200" smtClean="0">
                <a:solidFill>
                  <a:srgbClr val="003366"/>
                </a:solidFill>
              </a:rPr>
              <a:t>Źródło: http://www.mpips.gov.pl/index.php?gid=1234</a:t>
            </a:r>
            <a:endParaRPr lang="pl-PL" sz="2000" smtClean="0">
              <a:solidFill>
                <a:srgbClr val="003366"/>
              </a:solidFill>
            </a:endParaRPr>
          </a:p>
        </p:txBody>
      </p:sp>
      <p:sp>
        <p:nvSpPr>
          <p:cNvPr id="9728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5CC82F-9FF6-498E-9654-616A6CCC6256}" type="slidenum">
              <a:rPr lang="pl-PL" smtClean="0"/>
              <a:pPr/>
              <a:t>83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Zasady postępowania podczas kontaktu z ofiarą przemocy</a:t>
            </a:r>
            <a:endParaRPr lang="pl-PL" sz="240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pl-PL" sz="2000" dirty="0" smtClean="0"/>
              <a:t>należy zmobilizować rozmówcę, do podjęcia działań zmierzających do zmiany sytuacji osobistej, rodzinnej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2000" dirty="0" smtClean="0"/>
              <a:t>należy zapewnić rozmówcę, iż podejmowane działania będą miały na celu pomoc i zapewnienie mu bezpieczeństwa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2000" dirty="0" smtClean="0"/>
              <a:t>należy poinformować osobę, o konieczności nawiązania współpracy ze specjalistami z różnych dziedzin </a:t>
            </a:r>
            <a:r>
              <a:rPr lang="pl-PL" sz="2000" i="1" dirty="0" smtClean="0"/>
              <a:t>(prawnikiem, psychologiem, policjantem, lekarzem, pedagogiem szkolnym, pracownikiem socjalnym itp.) </a:t>
            </a:r>
          </a:p>
          <a:p>
            <a:pPr>
              <a:buFont typeface="Wingdings" pitchFamily="2" charset="2"/>
              <a:buNone/>
              <a:defRPr/>
            </a:pPr>
            <a:r>
              <a:rPr lang="pl-PL" sz="1200" dirty="0" smtClean="0">
                <a:solidFill>
                  <a:srgbClr val="003366"/>
                </a:solidFill>
              </a:rPr>
              <a:t>Źródło: http://www.mpips.gov.pl/index.php?gid=1234</a:t>
            </a:r>
          </a:p>
          <a:p>
            <a:pPr>
              <a:buFont typeface="Wingdings" pitchFamily="2" charset="2"/>
              <a:buNone/>
              <a:defRPr/>
            </a:pPr>
            <a:endParaRPr lang="pl-PL" sz="2000" dirty="0" smtClean="0"/>
          </a:p>
          <a:p>
            <a:pPr marL="381000" indent="-381000" algn="just" eaLnBrk="1" hangingPunct="1">
              <a:lnSpc>
                <a:spcPct val="200000"/>
              </a:lnSpc>
              <a:buSzTx/>
              <a:defRPr/>
            </a:pPr>
            <a:endParaRPr lang="pl-PL" sz="2000" dirty="0" smtClean="0">
              <a:solidFill>
                <a:srgbClr val="003366"/>
              </a:solidFill>
            </a:endParaRPr>
          </a:p>
        </p:txBody>
      </p:sp>
      <p:sp>
        <p:nvSpPr>
          <p:cNvPr id="9830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C1A7C0-AB85-4FF3-8EDC-B1A6AF413EA8}" type="slidenum">
              <a:rPr lang="pl-PL" smtClean="0"/>
              <a:pPr/>
              <a:t>84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Jak zwiększyć szanse na udzielenie skutecznej pomocy?</a:t>
            </a:r>
            <a:endParaRPr lang="pl-PL" sz="240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300000"/>
              </a:lnSpc>
              <a:buFont typeface="Wingdings" pitchFamily="2" charset="2"/>
              <a:buNone/>
            </a:pPr>
            <a:r>
              <a:rPr lang="pl-PL" sz="2000" smtClean="0"/>
              <a:t>Leonor Walker sformułowała listę postaw i wartości osób pomagających ofiarom przemocy koniecznych do  nawiązania kontaktu, oraz  zwiększających szansę skutecznej pomocy</a:t>
            </a:r>
          </a:p>
        </p:txBody>
      </p:sp>
      <p:sp>
        <p:nvSpPr>
          <p:cNvPr id="9933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0D2A75-A5C7-4338-B38D-D431F3B1B20A}" type="slidenum">
              <a:rPr lang="pl-PL" smtClean="0"/>
              <a:pPr/>
              <a:t>85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Jak zwiększyć szanse na udzielenie skutecznej pomocy?</a:t>
            </a:r>
            <a:endParaRPr lang="pl-PL" sz="240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2000" smtClean="0"/>
              <a:t>okaż wsparcie osobie będącej ofiarą przemocy</a:t>
            </a:r>
          </a:p>
          <a:p>
            <a:pPr algn="just">
              <a:lnSpc>
                <a:spcPct val="150000"/>
              </a:lnSpc>
            </a:pPr>
            <a:r>
              <a:rPr lang="pl-PL" sz="2000" smtClean="0"/>
              <a:t>nie akceptuj stereotypowych mitów na temat bicia i relacji ludzkich opartych na przemocy</a:t>
            </a:r>
          </a:p>
          <a:p>
            <a:pPr algn="just">
              <a:lnSpc>
                <a:spcPct val="150000"/>
              </a:lnSpc>
            </a:pPr>
            <a:r>
              <a:rPr lang="pl-PL" sz="2000" smtClean="0"/>
              <a:t>poszukuj naturalnego systemu wsparcia, dostępnego </a:t>
            </a:r>
            <a:br>
              <a:rPr lang="pl-PL" sz="2000" smtClean="0"/>
            </a:br>
            <a:r>
              <a:rPr lang="pl-PL" sz="2000" smtClean="0"/>
              <a:t>w lokalnym środowisku i społeczności </a:t>
            </a:r>
          </a:p>
          <a:p>
            <a:pPr algn="just">
              <a:lnSpc>
                <a:spcPct val="150000"/>
              </a:lnSpc>
            </a:pPr>
            <a:r>
              <a:rPr lang="pl-PL" sz="2000" smtClean="0"/>
              <a:t>bądź gotów pomóc w budowaniu nowego systemu oparcia,</a:t>
            </a:r>
          </a:p>
          <a:p>
            <a:pPr algn="just">
              <a:lnSpc>
                <a:spcPct val="150000"/>
              </a:lnSpc>
            </a:pPr>
            <a:r>
              <a:rPr lang="pl-PL" sz="2000" smtClean="0"/>
              <a:t>bądź gotów do współpracy i radzenia sobie z biurokracją, aby pomóc ofierze przemocy</a:t>
            </a:r>
            <a:endParaRPr lang="pl-PL" sz="2000" smtClean="0">
              <a:solidFill>
                <a:srgbClr val="003366"/>
              </a:solidFill>
            </a:endParaRPr>
          </a:p>
        </p:txBody>
      </p:sp>
      <p:sp>
        <p:nvSpPr>
          <p:cNvPr id="10035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ECED14-9F6C-42B7-8E29-08BFD9C28E89}" type="slidenum">
              <a:rPr lang="pl-PL" smtClean="0"/>
              <a:pPr/>
              <a:t>86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Jak zwiększyć szanse na udzielenie skutecznej pomocy?</a:t>
            </a:r>
            <a:endParaRPr lang="pl-PL" sz="240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2000" smtClean="0"/>
              <a:t>współpracuj z innymi profesjonalistami</a:t>
            </a:r>
          </a:p>
          <a:p>
            <a:pPr algn="just">
              <a:lnSpc>
                <a:spcPct val="150000"/>
              </a:lnSpc>
            </a:pPr>
            <a:r>
              <a:rPr lang="pl-PL" sz="2000" smtClean="0"/>
              <a:t>przygotuj się na zmagania z lękiem ofiary i jej agresywnymi tendencjami</a:t>
            </a:r>
          </a:p>
          <a:p>
            <a:pPr algn="just">
              <a:lnSpc>
                <a:spcPct val="150000"/>
              </a:lnSpc>
            </a:pPr>
            <a:r>
              <a:rPr lang="pl-PL" sz="2000" smtClean="0"/>
              <a:t>miej świadomość, że w pomaganiu będziesz musiał radzić sobie z wieloma skomplikowanymi przypadkami</a:t>
            </a:r>
          </a:p>
          <a:p>
            <a:pPr algn="just">
              <a:lnSpc>
                <a:spcPct val="150000"/>
              </a:lnSpc>
            </a:pPr>
            <a:r>
              <a:rPr lang="pl-PL" sz="2000" smtClean="0"/>
              <a:t>akceptuj pracę profesjonalistów bez dyplomu </a:t>
            </a:r>
          </a:p>
          <a:p>
            <a:pPr algn="just">
              <a:lnSpc>
                <a:spcPct val="150000"/>
              </a:lnSpc>
            </a:pPr>
            <a:r>
              <a:rPr lang="pl-PL" sz="2000" smtClean="0"/>
              <a:t>bądź gotów do proponowania ofierze nowych sposobów uwalniania się od złości</a:t>
            </a:r>
            <a:endParaRPr lang="pl-PL" sz="2000" smtClean="0">
              <a:solidFill>
                <a:srgbClr val="003366"/>
              </a:solidFill>
            </a:endParaRPr>
          </a:p>
        </p:txBody>
      </p:sp>
      <p:sp>
        <p:nvSpPr>
          <p:cNvPr id="10138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F3CA16-F71C-4E16-BD1D-0806DCA7E278}" type="slidenum">
              <a:rPr lang="pl-PL" smtClean="0"/>
              <a:pPr/>
              <a:t>87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Jak zwiększyć szanse na udzielenie skutecznej pomocy?</a:t>
            </a:r>
            <a:endParaRPr lang="pl-PL" sz="240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pl-PL" sz="2000" dirty="0" smtClean="0"/>
              <a:t>akceptuj lub toleruj złość ofiary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2000" dirty="0" smtClean="0"/>
              <a:t>akceptuj opowiadania pełne dramatycznych momentów, wręcz na granicy horroru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2000" dirty="0" smtClean="0"/>
              <a:t>nie naciskaj i nie pospieszaj 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2000" dirty="0" smtClean="0"/>
              <a:t>pozwalaj ofierze na powrót do sytuacji </a:t>
            </a:r>
            <a:r>
              <a:rPr lang="pl-PL" sz="2000" dirty="0" err="1" smtClean="0"/>
              <a:t>przemocowych</a:t>
            </a:r>
            <a:r>
              <a:rPr lang="pl-PL" sz="2000" dirty="0" smtClean="0"/>
              <a:t> bez odczuwania za to złości na nią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2000" dirty="0" smtClean="0"/>
              <a:t>respektuj i wierz w ludzką zdolność do zmiany i rozwoju!!!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pl-PL" sz="1200" dirty="0" smtClean="0">
              <a:solidFill>
                <a:srgbClr val="003366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pl-PL" sz="2000" dirty="0" smtClean="0"/>
          </a:p>
          <a:p>
            <a:pPr marL="381000" indent="-381000" algn="just" eaLnBrk="1" hangingPunct="1">
              <a:lnSpc>
                <a:spcPct val="150000"/>
              </a:lnSpc>
              <a:buSzTx/>
              <a:defRPr/>
            </a:pPr>
            <a:endParaRPr lang="pl-PL" sz="2000" dirty="0" smtClean="0">
              <a:solidFill>
                <a:srgbClr val="003366"/>
              </a:solidFill>
            </a:endParaRPr>
          </a:p>
        </p:txBody>
      </p:sp>
      <p:sp>
        <p:nvSpPr>
          <p:cNvPr id="10240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BB151-9B4B-4E22-9C51-01C5EDC812DD}" type="slidenum">
              <a:rPr lang="pl-PL" smtClean="0"/>
              <a:pPr/>
              <a:t>88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Czego nie wolno robić w kontakcie z ofiarą przemocy?</a:t>
            </a:r>
            <a:endParaRPr lang="pl-PL" sz="2400" smtClean="0">
              <a:solidFill>
                <a:srgbClr val="003366"/>
              </a:solidFill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pl-PL" sz="2000" smtClean="0"/>
              <a:t>okazywanie zniecierpliwienia, irytacji, złości</a:t>
            </a:r>
          </a:p>
          <a:p>
            <a:pPr>
              <a:lnSpc>
                <a:spcPct val="200000"/>
              </a:lnSpc>
            </a:pPr>
            <a:r>
              <a:rPr lang="pl-PL" sz="2000" smtClean="0"/>
              <a:t>odmowa pomocy do czasu aż ofiara rozpocznie kroki prawne</a:t>
            </a:r>
          </a:p>
          <a:p>
            <a:pPr>
              <a:lnSpc>
                <a:spcPct val="200000"/>
              </a:lnSpc>
            </a:pPr>
            <a:r>
              <a:rPr lang="pl-PL" sz="2000" smtClean="0"/>
              <a:t>podważanie wiarygodności </a:t>
            </a:r>
          </a:p>
          <a:p>
            <a:pPr>
              <a:lnSpc>
                <a:spcPct val="200000"/>
              </a:lnSpc>
            </a:pPr>
            <a:r>
              <a:rPr lang="pl-PL" sz="2000" smtClean="0"/>
              <a:t>namawianie ofiary do zmiany zachowania jako gwarancji ustania przemocy</a:t>
            </a:r>
            <a:endParaRPr lang="pl-PL" sz="2000" smtClean="0">
              <a:solidFill>
                <a:srgbClr val="003366"/>
              </a:solidFill>
            </a:endParaRPr>
          </a:p>
        </p:txBody>
      </p:sp>
      <p:sp>
        <p:nvSpPr>
          <p:cNvPr id="10342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3EB22A32-06B8-4CEF-A357-77D6D1E002CE}" type="slidenum">
              <a:rPr lang="pl-PL" smtClean="0"/>
              <a:pPr/>
              <a:t>89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Przestępstwo znęcania się – art. 207 kk</a:t>
            </a:r>
          </a:p>
        </p:txBody>
      </p:sp>
      <p:sp>
        <p:nvSpPr>
          <p:cNvPr id="21507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750050-61FA-4087-AD11-48B2CCCE7ABE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903288" y="2349500"/>
            <a:ext cx="7772400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Przestępstwo znęcania zakłada istnienie elementu </a:t>
            </a:r>
            <a:r>
              <a:rPr lang="pl-PL" sz="2000" b="1" dirty="0">
                <a:solidFill>
                  <a:schemeClr val="tx1">
                    <a:lumMod val="75000"/>
                  </a:schemeClr>
                </a:solidFill>
              </a:rPr>
              <a:t>„przewagi” sprawcy nad ofiarą, </a:t>
            </a:r>
            <a:r>
              <a:rPr lang="pl-PL" sz="2000" dirty="0">
                <a:solidFill>
                  <a:schemeClr val="tx1">
                    <a:lumMod val="75000"/>
                  </a:schemeClr>
                </a:solidFill>
              </a:rPr>
              <a:t>której nie może się przeciwstawić lub może to uczynić w niewielkim stopniu. Nie jest zatem możliwe wzajemne znęcanie się małżonków w tym samym czasie. Nie można mówić o przestępstwie znęcania się, jeżeli ustalono, że aktywność i przedsiębiorczość pokrzywdzonej oraz jej zaradność życiowa podają w wątpliwość fakt, że stanowi ona ofiarę przestępstwa.</a:t>
            </a:r>
            <a:endParaRPr lang="pl-PL" sz="2000" b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400" smtClean="0">
                <a:solidFill>
                  <a:schemeClr val="tx1"/>
                </a:solidFill>
              </a:rPr>
              <a:t>Czego nie wolno robić w kontakcie z ofiarą przemocy?</a:t>
            </a:r>
            <a:endParaRPr lang="pl-PL" sz="240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pl-PL" sz="2000" dirty="0" smtClean="0"/>
              <a:t>obarczanie ofiary odpowiedzialnością za to co spotka sprawcę po ujawnienie przemocy</a:t>
            </a:r>
          </a:p>
          <a:p>
            <a:pPr>
              <a:lnSpc>
                <a:spcPct val="200000"/>
              </a:lnSpc>
              <a:defRPr/>
            </a:pPr>
            <a:r>
              <a:rPr lang="pl-PL" sz="2000" dirty="0" smtClean="0"/>
              <a:t>stawianie zbyt wielu pytań jednocześnie</a:t>
            </a:r>
          </a:p>
          <a:p>
            <a:pPr>
              <a:lnSpc>
                <a:spcPct val="200000"/>
              </a:lnSpc>
              <a:defRPr/>
            </a:pPr>
            <a:r>
              <a:rPr lang="pl-PL" sz="2000" dirty="0" smtClean="0"/>
              <a:t>zmienianie tematu</a:t>
            </a:r>
          </a:p>
          <a:p>
            <a:pPr>
              <a:lnSpc>
                <a:spcPct val="200000"/>
              </a:lnSpc>
              <a:defRPr/>
            </a:pPr>
            <a:r>
              <a:rPr lang="pl-PL" sz="2000" dirty="0" smtClean="0"/>
              <a:t>pocieszanie, uspokajanie, uciekanie od problemu</a:t>
            </a:r>
          </a:p>
          <a:p>
            <a:pPr>
              <a:lnSpc>
                <a:spcPct val="200000"/>
              </a:lnSpc>
              <a:defRPr/>
            </a:pPr>
            <a:r>
              <a:rPr lang="pl-PL" sz="2000" b="1" dirty="0" smtClean="0"/>
              <a:t>doradzanie, dawanie rozwiązań, obietnic bez pokrycia!!!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pl-PL" sz="1200" dirty="0" smtClean="0">
              <a:solidFill>
                <a:srgbClr val="003366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pl-PL" sz="2000" dirty="0" smtClean="0"/>
          </a:p>
          <a:p>
            <a:pPr marL="381000" indent="-381000" algn="just" eaLnBrk="1" hangingPunct="1">
              <a:lnSpc>
                <a:spcPct val="150000"/>
              </a:lnSpc>
              <a:buSzTx/>
              <a:defRPr/>
            </a:pPr>
            <a:endParaRPr lang="pl-PL" sz="2000" dirty="0" smtClean="0">
              <a:solidFill>
                <a:srgbClr val="003366"/>
              </a:solidFill>
            </a:endParaRPr>
          </a:p>
        </p:txBody>
      </p:sp>
      <p:sp>
        <p:nvSpPr>
          <p:cNvPr id="104452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056F38CE-7892-4C20-897D-85BF6F3D122C}" type="slidenum">
              <a:rPr lang="pl-PL" smtClean="0"/>
              <a:pPr/>
              <a:t>90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58150" cy="122713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Bariery komunikacyjne w kontakcie z osobą  starszą, niepełnosprawną – ofiarą przemocy domowej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000" smtClean="0"/>
              <a:t>obawa przed zabraniem do domu starców</a:t>
            </a:r>
          </a:p>
          <a:p>
            <a:pPr>
              <a:lnSpc>
                <a:spcPct val="150000"/>
              </a:lnSpc>
            </a:pPr>
            <a:r>
              <a:rPr lang="pl-PL" sz="2000" smtClean="0"/>
              <a:t>strach, że nie poradzi sobie samemu</a:t>
            </a:r>
          </a:p>
          <a:p>
            <a:pPr>
              <a:lnSpc>
                <a:spcPct val="150000"/>
              </a:lnSpc>
            </a:pPr>
            <a:r>
              <a:rPr lang="pl-PL" sz="2000" smtClean="0"/>
              <a:t>poczucie bycia złym rodzicem</a:t>
            </a:r>
          </a:p>
          <a:p>
            <a:pPr>
              <a:lnSpc>
                <a:spcPct val="150000"/>
              </a:lnSpc>
            </a:pPr>
            <a:r>
              <a:rPr lang="pl-PL" sz="2000" smtClean="0"/>
              <a:t>obawa, co będzie ze sprawcą</a:t>
            </a:r>
          </a:p>
          <a:p>
            <a:pPr>
              <a:lnSpc>
                <a:spcPct val="150000"/>
              </a:lnSpc>
            </a:pPr>
            <a:r>
              <a:rPr lang="pl-PL" sz="2000" smtClean="0"/>
              <a:t>tłumaczenie sobie, że taka sytuacja jest normalna</a:t>
            </a:r>
          </a:p>
          <a:p>
            <a:pPr>
              <a:lnSpc>
                <a:spcPct val="150000"/>
              </a:lnSpc>
            </a:pPr>
            <a:r>
              <a:rPr lang="pl-PL" sz="2000" smtClean="0"/>
              <a:t>uczucie wstydu, gdyż niezręcznie o tym mówić, zwłaszcza gdy doświadczają przemocy ze strony członka rodziny</a:t>
            </a:r>
            <a:endParaRPr lang="pl-PL" sz="2000" smtClean="0">
              <a:solidFill>
                <a:srgbClr val="003366"/>
              </a:solidFill>
            </a:endParaRPr>
          </a:p>
        </p:txBody>
      </p:sp>
      <p:sp>
        <p:nvSpPr>
          <p:cNvPr id="10547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815975" cy="488950"/>
          </a:xfrm>
          <a:noFill/>
        </p:spPr>
        <p:txBody>
          <a:bodyPr/>
          <a:lstStyle/>
          <a:p>
            <a:fld id="{F2E66B69-B2A7-4CFB-8B0A-7D95639BB358}" type="slidenum">
              <a:rPr lang="pl-PL" smtClean="0"/>
              <a:pPr/>
              <a:t>91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58150" cy="122713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Bariery komunikacyjne w kontakcie z osobą  starszą, niepełnosprawną – ofiarą przemocy domowej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2000" smtClean="0"/>
              <a:t>nie chcą wierzyć, nie dopuszczają do świadomości, że to się im przytrafiło</a:t>
            </a:r>
          </a:p>
          <a:p>
            <a:pPr algn="just">
              <a:lnSpc>
                <a:spcPct val="150000"/>
              </a:lnSpc>
            </a:pPr>
            <a:r>
              <a:rPr lang="pl-PL" sz="2000" smtClean="0"/>
              <a:t>nadzieja, że stosowanie wobec nich nadużycia są incydentalne </a:t>
            </a:r>
            <a:br>
              <a:rPr lang="pl-PL" sz="2000" smtClean="0"/>
            </a:br>
            <a:r>
              <a:rPr lang="pl-PL" sz="2000" smtClean="0"/>
              <a:t>i wkrótce się skończą, że wszystko znowu będzie jak dawniej</a:t>
            </a:r>
          </a:p>
          <a:p>
            <a:pPr algn="just">
              <a:lnSpc>
                <a:spcPct val="150000"/>
              </a:lnSpc>
            </a:pPr>
            <a:r>
              <a:rPr lang="pl-PL" sz="2000" smtClean="0"/>
              <a:t>obawa, że jeśli komuś powiedzą, sprawa się tylko pogorszy</a:t>
            </a:r>
          </a:p>
          <a:p>
            <a:pPr algn="just">
              <a:lnSpc>
                <a:spcPct val="150000"/>
              </a:lnSpc>
            </a:pPr>
            <a:r>
              <a:rPr lang="pl-PL" sz="2000" smtClean="0"/>
              <a:t>maja problemy z pamięcią i wysławianiem się</a:t>
            </a:r>
          </a:p>
          <a:p>
            <a:pPr algn="just">
              <a:lnSpc>
                <a:spcPct val="150000"/>
              </a:lnSpc>
            </a:pPr>
            <a:r>
              <a:rPr lang="pl-PL" sz="2000" smtClean="0"/>
              <a:t>obarczanie się winą za to, co się stało</a:t>
            </a:r>
            <a:endParaRPr lang="pl-PL" sz="2000" smtClean="0">
              <a:solidFill>
                <a:srgbClr val="003366"/>
              </a:solidFill>
            </a:endParaRPr>
          </a:p>
        </p:txBody>
      </p:sp>
      <p:sp>
        <p:nvSpPr>
          <p:cNvPr id="106500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815975" cy="488950"/>
          </a:xfrm>
          <a:noFill/>
        </p:spPr>
        <p:txBody>
          <a:bodyPr/>
          <a:lstStyle/>
          <a:p>
            <a:fld id="{0C3D04C5-A91E-4516-9E17-61A7733E267A}" type="slidenum">
              <a:rPr lang="pl-PL" smtClean="0"/>
              <a:pPr/>
              <a:t>92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58150" cy="122713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Bariery komunikacyjne w kontakcie z osobą  starszą, niepełnosprawną – ofiarą przemocy domowej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Przemoc instytucjonalna: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Osoby starsze skarżą się na bagatelizowanie w urzędach ich problemów, ograniczaniu należnej im uwagi i czasu, zwracaniu się do nich po imieniu, albo pozornie dobrotliwie „</a:t>
            </a:r>
            <a:r>
              <a:rPr lang="pl-PL" sz="2000" i="1" smtClean="0"/>
              <a:t>niech babcia”</a:t>
            </a:r>
            <a:r>
              <a:rPr lang="pl-PL" sz="2000" smtClean="0"/>
              <a:t>, okazywaniu zniecierpliwienia wobec ich niepełnosprawności (np. niedosłyszenia, powolności), nie dawanie wiary ich skargom</a:t>
            </a:r>
          </a:p>
        </p:txBody>
      </p:sp>
      <p:sp>
        <p:nvSpPr>
          <p:cNvPr id="107524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815975" cy="488950"/>
          </a:xfrm>
          <a:noFill/>
        </p:spPr>
        <p:txBody>
          <a:bodyPr/>
          <a:lstStyle/>
          <a:p>
            <a:fld id="{E6CDBB5B-1187-43CB-893F-EC1FB1DD2424}" type="slidenum">
              <a:rPr lang="pl-PL" smtClean="0"/>
              <a:pPr/>
              <a:t>93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58150" cy="122713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Bariery komunikacyjne w kontakcie z osobą  starszą, niepełnosprawną – ofiarą przemocy domowej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Przemoc instytucjonalna: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l-PL" sz="2000" smtClean="0"/>
              <a:t>Inna formą przemocy instytucjonalnej mogą być źle określone procedury, nie uwzględniające potrzeb i ograniczeń ludzi starszych lub niepełnosprawnych, bądź zaniechanie stosowania już istniejących procedur do rozwiązania zgłaszanych problemów</a:t>
            </a:r>
          </a:p>
        </p:txBody>
      </p:sp>
      <p:sp>
        <p:nvSpPr>
          <p:cNvPr id="10854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C75D4566-B726-4B03-846E-DDA629BF7246}" type="slidenum">
              <a:rPr lang="pl-PL" smtClean="0"/>
              <a:pPr/>
              <a:t>94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pl-PL" sz="2800" smtClean="0"/>
              <a:t>Zespoły interdyscyplinarne w kontekście przeciwdziałania przemocy w rodzinie ze szczególnym uwzględnieniem osób starszych i niepełnosprawnych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Współdziałanie na rzecz przeciwdziałania przemocy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ingdings" pitchFamily="2" charset="2"/>
              <a:buNone/>
            </a:pPr>
            <a:r>
              <a:rPr lang="pl-PL" sz="2000" smtClean="0"/>
              <a:t>Organy administracji rządowej i samorządowej współdziałają </a:t>
            </a:r>
            <a:br>
              <a:rPr lang="pl-PL" sz="2000" smtClean="0"/>
            </a:br>
            <a:r>
              <a:rPr lang="pl-PL" sz="2000" smtClean="0"/>
              <a:t>z organizacjami pozarządowymi oraz kościołami i związkami wyznaniowymi w zakresie udzielania pomocy osobom dotkniętym przemocą, oddziaływania na osoby stosujące przemoc oraz podnoszenia świadomości społecznej na temat przyczyn i skutków przemocy w rodzinie</a:t>
            </a:r>
          </a:p>
          <a:p>
            <a:pPr>
              <a:lnSpc>
                <a:spcPct val="200000"/>
              </a:lnSpc>
            </a:pPr>
            <a:endParaRPr lang="pl-PL" sz="2000" smtClean="0"/>
          </a:p>
        </p:txBody>
      </p:sp>
      <p:sp>
        <p:nvSpPr>
          <p:cNvPr id="11059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7B4A3DAF-B57C-4ADB-BE69-0E024BBF730E}" type="slidenum">
              <a:rPr lang="pl-PL" smtClean="0"/>
              <a:pPr/>
              <a:t>96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Tworzenie zespołów interdyscyplinarnych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marL="363538" indent="-363538" algn="just">
              <a:lnSpc>
                <a:spcPct val="250000"/>
              </a:lnSpc>
              <a:buFont typeface="Wingdings" pitchFamily="2" charset="2"/>
              <a:buNone/>
              <a:defRPr/>
            </a:pPr>
            <a:r>
              <a:rPr lang="pl-PL" sz="2000" dirty="0" smtClean="0"/>
              <a:t>Inicjatorem tworzenia zespołów interdyscyplinarnych jest gmina, tworząca zespoły w ramach działań na rzecz przeciwdziałania przemocy w rodzinie. </a:t>
            </a:r>
          </a:p>
          <a:p>
            <a:pPr>
              <a:lnSpc>
                <a:spcPct val="250000"/>
              </a:lnSpc>
              <a:buFont typeface="Wingdings" pitchFamily="2" charset="2"/>
              <a:buNone/>
              <a:defRPr/>
            </a:pPr>
            <a:r>
              <a:rPr lang="pl-PL" sz="2000" dirty="0" smtClean="0"/>
              <a:t>Powołuje je wójt, burmistrz albo prezydent miasta. </a:t>
            </a:r>
          </a:p>
        </p:txBody>
      </p:sp>
      <p:sp>
        <p:nvSpPr>
          <p:cNvPr id="111620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815975" cy="488950"/>
          </a:xfrm>
          <a:noFill/>
        </p:spPr>
        <p:txBody>
          <a:bodyPr/>
          <a:lstStyle/>
          <a:p>
            <a:fld id="{9A14CDB3-F1C4-4326-8290-E1F7948C5DC1}" type="slidenum">
              <a:rPr lang="pl-PL" smtClean="0"/>
              <a:pPr/>
              <a:t>97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Tworzenie zespołów interdyscyplinarnych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pl-PL" sz="2000" dirty="0" smtClean="0"/>
              <a:t>W skład zespołu interdyscyplinarnego wchodzą przedstawiciele: </a:t>
            </a:r>
          </a:p>
          <a:p>
            <a:pPr marL="857250" lvl="1" indent="-457200">
              <a:lnSpc>
                <a:spcPct val="150000"/>
              </a:lnSpc>
              <a:buSzPct val="100000"/>
              <a:buFont typeface="Wingdings" pitchFamily="2" charset="2"/>
              <a:buChar char="Ø"/>
              <a:defRPr/>
            </a:pPr>
            <a:r>
              <a:rPr lang="pl-PL" sz="2000" dirty="0" smtClean="0">
                <a:ea typeface="+mn-ea"/>
                <a:cs typeface="+mn-cs"/>
              </a:rPr>
              <a:t>jednostek organizacyjnych pomocy społecznej</a:t>
            </a:r>
          </a:p>
          <a:p>
            <a:pPr marL="857250" lvl="1" indent="-457200">
              <a:lnSpc>
                <a:spcPct val="150000"/>
              </a:lnSpc>
              <a:buSzPct val="100000"/>
              <a:buFont typeface="Wingdings" pitchFamily="2" charset="2"/>
              <a:buChar char="Ø"/>
              <a:defRPr/>
            </a:pPr>
            <a:r>
              <a:rPr lang="pl-PL" sz="2000" dirty="0" smtClean="0">
                <a:ea typeface="+mn-ea"/>
                <a:cs typeface="+mn-cs"/>
              </a:rPr>
              <a:t>gminnej komisji rozwiązywania problemów alkoholowych</a:t>
            </a:r>
          </a:p>
          <a:p>
            <a:pPr marL="857250" lvl="1" indent="-457200">
              <a:lnSpc>
                <a:spcPct val="150000"/>
              </a:lnSpc>
              <a:buSzPct val="100000"/>
              <a:buFont typeface="Wingdings" pitchFamily="2" charset="2"/>
              <a:buChar char="Ø"/>
              <a:defRPr/>
            </a:pPr>
            <a:r>
              <a:rPr lang="pl-PL" sz="2000" dirty="0" smtClean="0">
                <a:ea typeface="+mn-ea"/>
                <a:cs typeface="+mn-cs"/>
              </a:rPr>
              <a:t>Policji</a:t>
            </a:r>
          </a:p>
          <a:p>
            <a:pPr marL="857250" lvl="1" indent="-457200">
              <a:lnSpc>
                <a:spcPct val="150000"/>
              </a:lnSpc>
              <a:buSzPct val="100000"/>
              <a:buFont typeface="Wingdings" pitchFamily="2" charset="2"/>
              <a:buChar char="Ø"/>
              <a:defRPr/>
            </a:pPr>
            <a:r>
              <a:rPr lang="pl-PL" sz="2000" dirty="0" smtClean="0">
                <a:ea typeface="+mn-ea"/>
                <a:cs typeface="+mn-cs"/>
              </a:rPr>
              <a:t>oświaty</a:t>
            </a:r>
          </a:p>
          <a:p>
            <a:pPr marL="857250" lvl="1" indent="-457200">
              <a:lnSpc>
                <a:spcPct val="150000"/>
              </a:lnSpc>
              <a:buSzPct val="100000"/>
              <a:buFont typeface="Wingdings" pitchFamily="2" charset="2"/>
              <a:buChar char="Ø"/>
              <a:defRPr/>
            </a:pPr>
            <a:r>
              <a:rPr lang="pl-PL" sz="2000" dirty="0" smtClean="0">
                <a:ea typeface="+mn-ea"/>
                <a:cs typeface="+mn-cs"/>
              </a:rPr>
              <a:t>ochrony zdrowia</a:t>
            </a:r>
          </a:p>
          <a:p>
            <a:pPr marL="857250" lvl="1" indent="-457200">
              <a:lnSpc>
                <a:spcPct val="150000"/>
              </a:lnSpc>
              <a:buSzPct val="100000"/>
              <a:buFont typeface="Wingdings" pitchFamily="2" charset="2"/>
              <a:buChar char="Ø"/>
              <a:defRPr/>
            </a:pPr>
            <a:r>
              <a:rPr lang="pl-PL" sz="2000" dirty="0" smtClean="0"/>
              <a:t>o</a:t>
            </a:r>
            <a:r>
              <a:rPr lang="pl-PL" sz="2000" dirty="0" smtClean="0">
                <a:ea typeface="+mn-ea"/>
                <a:cs typeface="+mn-cs"/>
              </a:rPr>
              <a:t>rganizacji pozarządowych</a:t>
            </a:r>
          </a:p>
          <a:p>
            <a:pPr marL="857250" lvl="1" indent="-457200">
              <a:lnSpc>
                <a:spcPct val="150000"/>
              </a:lnSpc>
              <a:buSzPct val="100000"/>
              <a:buFontTx/>
              <a:buNone/>
              <a:defRPr/>
            </a:pPr>
            <a:r>
              <a:rPr lang="pl-PL" sz="2000" dirty="0" smtClean="0">
                <a:ea typeface="+mn-ea"/>
                <a:cs typeface="+mn-cs"/>
              </a:rPr>
              <a:t>oraz kuratorzy sądowi</a:t>
            </a:r>
            <a:endParaRPr lang="pl-PL" sz="1600" dirty="0" smtClean="0">
              <a:ea typeface="+mn-ea"/>
              <a:cs typeface="+mn-cs"/>
            </a:endParaRPr>
          </a:p>
          <a:p>
            <a:pPr>
              <a:lnSpc>
                <a:spcPct val="200000"/>
              </a:lnSpc>
              <a:buFont typeface="Wingdings" pitchFamily="2" charset="2"/>
              <a:buNone/>
              <a:defRPr/>
            </a:pPr>
            <a:endParaRPr lang="pl-PL" sz="2000" dirty="0" smtClean="0"/>
          </a:p>
        </p:txBody>
      </p:sp>
      <p:sp>
        <p:nvSpPr>
          <p:cNvPr id="112644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937B477B-EC90-467E-B3F5-DAEBD7B64C79}" type="slidenum">
              <a:rPr lang="pl-PL" smtClean="0"/>
              <a:pPr/>
              <a:t>98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227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Tworzenie zespołów interdyscyplinarnych</a:t>
            </a:r>
            <a:endParaRPr lang="pl-PL" sz="2400" dirty="0" smtClean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772400" cy="4581525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ingdings" pitchFamily="2" charset="2"/>
              <a:buNone/>
            </a:pPr>
            <a:endParaRPr lang="pl-PL" sz="2000" smtClean="0"/>
          </a:p>
          <a:p>
            <a:pPr algn="just">
              <a:lnSpc>
                <a:spcPct val="200000"/>
              </a:lnSpc>
              <a:buFont typeface="Wingdings" pitchFamily="2" charset="2"/>
              <a:buNone/>
            </a:pPr>
            <a:r>
              <a:rPr lang="pl-PL" sz="2000" smtClean="0"/>
              <a:t>W skład zespołu interdyscyplinarnego mogą wchodzić także prokuratorzy oraz przedstawiciele podmiotów innych niż wskazane wcześniej, działający na rzecz przeciwdziałania przemocy w rodzinie</a:t>
            </a:r>
          </a:p>
          <a:p>
            <a:pPr>
              <a:lnSpc>
                <a:spcPct val="200000"/>
              </a:lnSpc>
            </a:pPr>
            <a:endParaRPr lang="pl-PL" sz="2000" smtClean="0"/>
          </a:p>
        </p:txBody>
      </p:sp>
      <p:sp>
        <p:nvSpPr>
          <p:cNvPr id="11366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742950" cy="488950"/>
          </a:xfrm>
          <a:noFill/>
        </p:spPr>
        <p:txBody>
          <a:bodyPr/>
          <a:lstStyle/>
          <a:p>
            <a:fld id="{669E2194-25CD-43E3-AED8-6E524BD0CC05}" type="slidenum">
              <a:rPr lang="pl-PL" smtClean="0"/>
              <a:pPr/>
              <a:t>99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theme/theme1.xml><?xml version="1.0" encoding="utf-8"?>
<a:theme xmlns:a="http://schemas.openxmlformats.org/drawingml/2006/main" name="Kapsuły">
  <a:themeElements>
    <a:clrScheme name="Kapsuły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uł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uły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ły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ły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ły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ły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ły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ły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ły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1672</TotalTime>
  <Words>5368</Words>
  <Application>Microsoft Office PowerPoint</Application>
  <PresentationFormat>Pokaz na ekranie (4:3)</PresentationFormat>
  <Paragraphs>722</Paragraphs>
  <Slides>129</Slides>
  <Notes>120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129</vt:i4>
      </vt:variant>
    </vt:vector>
  </HeadingPairs>
  <TitlesOfParts>
    <vt:vector size="135" baseType="lpstr">
      <vt:lpstr>Arial</vt:lpstr>
      <vt:lpstr>Wingdings</vt:lpstr>
      <vt:lpstr>Calibri</vt:lpstr>
      <vt:lpstr>Times New Roman</vt:lpstr>
      <vt:lpstr>Kapsuły</vt:lpstr>
      <vt:lpstr>Dokument programu Microsoft Office Word 97–2003</vt:lpstr>
      <vt:lpstr>Praca z ofiarą przemocy ze szczególnym uwzględnieniem osób starszych i niepełnosprawnych</vt:lpstr>
      <vt:lpstr>Wprowadzenie do zagadnień przemocy domowej</vt:lpstr>
      <vt:lpstr>PRZEMOC DOMOWA w rozumieniu ustawy</vt:lpstr>
      <vt:lpstr>Pojęcie członka rodziny w rozumieniu ustawy</vt:lpstr>
      <vt:lpstr>Osoba najbliższa – art. 115 § 11 kk</vt:lpstr>
      <vt:lpstr>PRZEMOC DOMOWA wg kodeksu karnego – art. 207</vt:lpstr>
      <vt:lpstr>Przestępstwo znęcania się – art. 207 kk</vt:lpstr>
      <vt:lpstr>Przestępstwo znęcania się – art. 207 kk</vt:lpstr>
      <vt:lpstr>Przestępstwo znęcania się – art. 207 kk</vt:lpstr>
      <vt:lpstr>Sytuacja prawna ofiar przemocy</vt:lpstr>
      <vt:lpstr>Polska Karta Praw Ofiary – status prawny ofiary</vt:lpstr>
      <vt:lpstr>Główne kategorie praw ofiary</vt:lpstr>
      <vt:lpstr>Główne kategorie praw ofiary</vt:lpstr>
      <vt:lpstr>Główne kategorie praw ofiary</vt:lpstr>
      <vt:lpstr>Główne kategorie praw ofiary</vt:lpstr>
      <vt:lpstr>Główne kategorie praw ofiary</vt:lpstr>
      <vt:lpstr>Główne kategorie praw ofiary</vt:lpstr>
      <vt:lpstr>Ofiara przemocy domowej w świetle przepisów kpk</vt:lpstr>
      <vt:lpstr>Ofiara przemocy domowej w świetle przepisów kpk</vt:lpstr>
      <vt:lpstr>Ofiara przemocy domowej w świetle przepisów kpk</vt:lpstr>
      <vt:lpstr>Ofiara przemocy domowej w świetle przepisów kpk</vt:lpstr>
      <vt:lpstr>Ofiara przemocy domowej w świetle przepisów kk</vt:lpstr>
      <vt:lpstr>Nowe regulacje prawne w ustawie  o przeciwdziałaniu przemocy</vt:lpstr>
      <vt:lpstr>Cele nowelizacji ustawy o przeciwdziałaniu przemocy w rodzinie</vt:lpstr>
      <vt:lpstr>Kierunki zmian ustawy o przeciwdziałaniu przemocy w rodzinie</vt:lpstr>
      <vt:lpstr>Uzasadnienie zmian ustawy o przeciwdziałaniu przemocy w rodzinie</vt:lpstr>
      <vt:lpstr>Poprzednie brzmienie preambuły</vt:lpstr>
      <vt:lpstr>NOWE brzmienie preambuły</vt:lpstr>
      <vt:lpstr>Formy pomocy – art. 3</vt:lpstr>
      <vt:lpstr>Formy pomocy – art. 3</vt:lpstr>
      <vt:lpstr>Współpraca administracji publicznej – art. 6, 8 i 8a</vt:lpstr>
      <vt:lpstr>Tworzenie zespołów interdyscyplinarnych – art. 9a</vt:lpstr>
      <vt:lpstr>Prawny obowiązek powiadomienia – art. 12 ust. 1</vt:lpstr>
      <vt:lpstr>Społeczny obowiązek powiadomienia – art. 12 ust. 2</vt:lpstr>
      <vt:lpstr>Odebranie dziecka – art. 12 a</vt:lpstr>
      <vt:lpstr>Odebranie dziecka – art. 12 a</vt:lpstr>
      <vt:lpstr>Odebranie dziecka – art. 12 a</vt:lpstr>
      <vt:lpstr>Odebranie dziecka – art. 12 b</vt:lpstr>
      <vt:lpstr>Odebranie dziecka – art. 12 b</vt:lpstr>
      <vt:lpstr>Odebranie dziecka – art. 12 b</vt:lpstr>
      <vt:lpstr>Odebranie dziecka – art. 12 b</vt:lpstr>
      <vt:lpstr>Odebranie dziecka – art. 12 c</vt:lpstr>
      <vt:lpstr>Odebranie dziecka – kontrowersje</vt:lpstr>
      <vt:lpstr>Zakaz stosowania kar cielesnych – art. 961 krio</vt:lpstr>
      <vt:lpstr>Izolacja sprawcy od ofiary (art. 39 pkt 2b kk)</vt:lpstr>
      <vt:lpstr>Izolacja sprawcy od ofiary (art. 39 pkt 2e kk)</vt:lpstr>
      <vt:lpstr>Izolacja sprawcy od ofiary (art. 41a § 1 kk)</vt:lpstr>
      <vt:lpstr>Izolacja sprawcy od ofiary (art. 41a § 2 kk)</vt:lpstr>
      <vt:lpstr>Izolacja sprawcy od ofiary (art. 41a § 4 kk)</vt:lpstr>
      <vt:lpstr>Izolacja sprawcy od ofiary (art. 67 § 3 kk)</vt:lpstr>
      <vt:lpstr>Obligatoryjna terapia – art. 72 § 1 pkt 6 i 6a kk</vt:lpstr>
      <vt:lpstr>Kara za złamanie zakazu sądu – art. 244 kk</vt:lpstr>
      <vt:lpstr>Fakultatywne zatrzymanie sprawcy przemocy domowej (art. 244 § 1a kpk)</vt:lpstr>
      <vt:lpstr>Obligatoryjne zatrzymanie sprawcy przemocy domowej (art. 244 § 1b kpk)</vt:lpstr>
      <vt:lpstr>Zadania organów samorządu terytorialnego i administracji rządowej</vt:lpstr>
      <vt:lpstr>Współdziałanie organów – art. 6</vt:lpstr>
      <vt:lpstr>Zadania własne gminy – art. 6 ust. 2</vt:lpstr>
      <vt:lpstr>Zadania własne gminy – art. 6 ust. 2</vt:lpstr>
      <vt:lpstr>Zadania własne powiatu – art. 6 ust. 3</vt:lpstr>
      <vt:lpstr>Zadania własne powiatu – art. 6 ust. 3</vt:lpstr>
      <vt:lpstr>Zadania administracji rządowej realizowane przez powiat – art. 6 ust. 4 i 5</vt:lpstr>
      <vt:lpstr>Zadania własne samorządu województwa – art. 6 ust. 6</vt:lpstr>
      <vt:lpstr>Zadania wojewody – art. 7</vt:lpstr>
      <vt:lpstr>Zadania wojewody – art. 7</vt:lpstr>
      <vt:lpstr>Zadania ministra – art. 8</vt:lpstr>
      <vt:lpstr>Zadania ministra – art. 8</vt:lpstr>
      <vt:lpstr>Problematyka przemocy wobec osób starszych</vt:lpstr>
      <vt:lpstr>Co to jest przemoc wobec osób starszych</vt:lpstr>
      <vt:lpstr>Rodzaje przemocy wobec osób starszych</vt:lpstr>
      <vt:lpstr>Rodzaje przemocy wobec osób starszych</vt:lpstr>
      <vt:lpstr>Rodzaje przemocy wobec osób starszych</vt:lpstr>
      <vt:lpstr>Rodzaje przemocy wobec osób starszych</vt:lpstr>
      <vt:lpstr>Rodzaje przemocy wobec osób starszych</vt:lpstr>
      <vt:lpstr>Skala zjawiska przemocy wobec osób starszych lub niepełnosprawnych</vt:lpstr>
      <vt:lpstr>Skala zjawiska przemocy wobec osób starszych lub niepełnosprawnych</vt:lpstr>
      <vt:lpstr>Skala zjawiska przemocy wobec osób starszych lub niepełnosprawnych</vt:lpstr>
      <vt:lpstr>Najczęstsze formy przemocy wobec osób starszych</vt:lpstr>
      <vt:lpstr>Najczęstsze formy przemocy wobec osób niepełnosprawnych</vt:lpstr>
      <vt:lpstr>Czynniki wpływające na występowanie przemocy wśród osób starszych/niepełnosprawnych</vt:lpstr>
      <vt:lpstr>Pierwszy kontakt z ofiarą przemocy ze szczególnym uwzględnieniem osób starszych i niepełnosprawnych </vt:lpstr>
      <vt:lpstr>Schemat pomocy ofierze przemocy</vt:lpstr>
      <vt:lpstr>Zasady postępowania podczas kontaktu z ofiarą przemocy</vt:lpstr>
      <vt:lpstr>Zasady postępowania podczas kontaktu z ofiarą przemocy</vt:lpstr>
      <vt:lpstr>Zasady postępowania podczas kontaktu z ofiarą przemocy</vt:lpstr>
      <vt:lpstr>Jak zwiększyć szanse na udzielenie skutecznej pomocy?</vt:lpstr>
      <vt:lpstr>Jak zwiększyć szanse na udzielenie skutecznej pomocy?</vt:lpstr>
      <vt:lpstr>Jak zwiększyć szanse na udzielenie skutecznej pomocy?</vt:lpstr>
      <vt:lpstr>Jak zwiększyć szanse na udzielenie skutecznej pomocy?</vt:lpstr>
      <vt:lpstr>Czego nie wolno robić w kontakcie z ofiarą przemocy?</vt:lpstr>
      <vt:lpstr>Czego nie wolno robić w kontakcie z ofiarą przemocy?</vt:lpstr>
      <vt:lpstr>Bariery komunikacyjne w kontakcie z osobą  starszą, niepełnosprawną – ofiarą przemocy domowej</vt:lpstr>
      <vt:lpstr>Bariery komunikacyjne w kontakcie z osobą  starszą, niepełnosprawną – ofiarą przemocy domowej</vt:lpstr>
      <vt:lpstr>Bariery komunikacyjne w kontakcie z osobą  starszą, niepełnosprawną – ofiarą przemocy domowej</vt:lpstr>
      <vt:lpstr>Bariery komunikacyjne w kontakcie z osobą  starszą, niepełnosprawną – ofiarą przemocy domowej</vt:lpstr>
      <vt:lpstr>Zespoły interdyscyplinarne w kontekście przeciwdziałania przemocy w rodzinie ze szczególnym uwzględnieniem osób starszych i niepełnosprawnych</vt:lpstr>
      <vt:lpstr>Współdziałanie na rzecz przeciwdziałania przemocy</vt:lpstr>
      <vt:lpstr>Tworzenie zespołów interdyscyplinarnych</vt:lpstr>
      <vt:lpstr>Tworzenie zespołów interdyscyplinarnych</vt:lpstr>
      <vt:lpstr>Tworzenie zespołów interdyscyplinarnych</vt:lpstr>
      <vt:lpstr>Tworzenie zespołów interdyscyplinarnych</vt:lpstr>
      <vt:lpstr>Tworzenie zespołów interdyscyplinarnych</vt:lpstr>
      <vt:lpstr>Zadania zespołu interdyscyplinarnego</vt:lpstr>
      <vt:lpstr>Zadania zespołu interdyscyplinarnego</vt:lpstr>
      <vt:lpstr>Tworzenie grup roboczych</vt:lpstr>
      <vt:lpstr>Tworzenie grup roboczych</vt:lpstr>
      <vt:lpstr>Tworzenie grup roboczych</vt:lpstr>
      <vt:lpstr>Zadania grup roboczych</vt:lpstr>
      <vt:lpstr>Uprawnienia zespołu interdyscyplinarnego i grup roboczych</vt:lpstr>
      <vt:lpstr>Uprawnienia zespołu interdyscyplinarnego i grup roboczych</vt:lpstr>
      <vt:lpstr>Uprawnienia zespołu interdyscyplinarnego i grup roboczych</vt:lpstr>
      <vt:lpstr>Uprawnienia zespołu interdyscyplinarnego i grup roboczych</vt:lpstr>
      <vt:lpstr>Zespół interdyscyplinarny a grupy robocze</vt:lpstr>
      <vt:lpstr>Zespół interdyscyplinarny a grupy robocze</vt:lpstr>
      <vt:lpstr>Zespół interdyscyplinarny a grupy robocze</vt:lpstr>
      <vt:lpstr>Zespół interdyscyplinarny a grupy robocze</vt:lpstr>
      <vt:lpstr>Zespół interdyscyplinarny a grupy robocze</vt:lpstr>
      <vt:lpstr>Zespół interdyscyplinarny a grupy robocze</vt:lpstr>
      <vt:lpstr>Zespół interdyscyplinarny a grupy robocze</vt:lpstr>
      <vt:lpstr>DEKALOG grupy roboczej</vt:lpstr>
      <vt:lpstr>DEKALOG grupy roboczej</vt:lpstr>
      <vt:lpstr>DEKALOG grupy roboczej</vt:lpstr>
      <vt:lpstr>DEKALOG grupy roboczej</vt:lpstr>
      <vt:lpstr>DEKALOG grupy roboczej</vt:lpstr>
      <vt:lpstr>Strategie pomocowe kierowane do ofiar przemocy  w rodzinie</vt:lpstr>
      <vt:lpstr>Strategie pomocowe kierowane do ofiar przemocy  w rodzinie</vt:lpstr>
      <vt:lpstr>Strategie pomocowe kierowane do ofiar przemocy  w rodzinie</vt:lpstr>
      <vt:lpstr>Strategie pomocowe kierowane do ofiar przemocy  w rodzinie</vt:lpstr>
      <vt:lpstr>Diagnozowanie sytuacji w rodzinie</vt:lpstr>
      <vt:lpstr>TO JUŻ 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OGLĘDZINY</dc:title>
  <dc:creator>user</dc:creator>
  <cp:lastModifiedBy>Użytkownik</cp:lastModifiedBy>
  <cp:revision>191</cp:revision>
  <dcterms:created xsi:type="dcterms:W3CDTF">2006-03-01T12:08:07Z</dcterms:created>
  <dcterms:modified xsi:type="dcterms:W3CDTF">2020-08-05T06:41:45Z</dcterms:modified>
</cp:coreProperties>
</file>